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15"/>
  </p:notesMasterIdLst>
  <p:sldIdLst>
    <p:sldId id="258" r:id="rId2"/>
    <p:sldId id="259" r:id="rId3"/>
    <p:sldId id="272" r:id="rId4"/>
    <p:sldId id="273" r:id="rId5"/>
    <p:sldId id="261" r:id="rId6"/>
    <p:sldId id="262" r:id="rId7"/>
    <p:sldId id="275" r:id="rId8"/>
    <p:sldId id="267" r:id="rId9"/>
    <p:sldId id="278" r:id="rId10"/>
    <p:sldId id="9688" r:id="rId11"/>
    <p:sldId id="9686" r:id="rId12"/>
    <p:sldId id="9690" r:id="rId13"/>
    <p:sldId id="9681" r:id="rId14"/>
  </p:sldIdLst>
  <p:sldSz cx="12192000" cy="6858000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0" userDrawn="1">
          <p15:clr>
            <a:srgbClr val="A4A3A4"/>
          </p15:clr>
        </p15:guide>
        <p15:guide id="2" pos="4782" userDrawn="1">
          <p15:clr>
            <a:srgbClr val="A4A3A4"/>
          </p15:clr>
        </p15:guide>
        <p15:guide id="3" pos="388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TO3" initials="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FFFFFF"/>
    <a:srgbClr val="486113"/>
    <a:srgbClr val="6C911D"/>
    <a:srgbClr val="1B9D2E"/>
    <a:srgbClr val="C0E474"/>
    <a:srgbClr val="6EB141"/>
    <a:srgbClr val="C4772A"/>
    <a:srgbClr val="F2F3D1"/>
    <a:srgbClr val="FF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6101" autoAdjust="0"/>
  </p:normalViewPr>
  <p:slideViewPr>
    <p:cSldViewPr snapToGrid="0" showGuides="1">
      <p:cViewPr varScale="1">
        <p:scale>
          <a:sx n="82" d="100"/>
          <a:sy n="82" d="100"/>
        </p:scale>
        <p:origin x="826" y="77"/>
      </p:cViewPr>
      <p:guideLst>
        <p:guide orient="horz" pos="1480"/>
        <p:guide pos="4782"/>
        <p:guide pos="3885"/>
      </p:guideLst>
    </p:cSldViewPr>
  </p:slideViewPr>
  <p:outlineViewPr>
    <p:cViewPr>
      <p:scale>
        <a:sx n="33" d="100"/>
        <a:sy n="33" d="100"/>
      </p:scale>
      <p:origin x="0" y="-4626"/>
    </p:cViewPr>
  </p:outlineViewPr>
  <p:notesTextViewPr>
    <p:cViewPr>
      <p:scale>
        <a:sx n="1" d="1"/>
        <a:sy n="1" d="1"/>
      </p:scale>
      <p:origin x="0" y="0"/>
    </p:cViewPr>
  </p:notesTextViewPr>
  <p:gridSpacing cx="1080001" cy="108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14068802641026"/>
          <c:y val="0.15293380527494124"/>
          <c:w val="0.737592295562841"/>
          <c:h val="0.67743156265743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01.01.2023г.</c:v>
                </c:pt>
              </c:strCache>
            </c:strRef>
          </c:tx>
          <c:spPr>
            <a:solidFill>
              <a:srgbClr val="C4772A"/>
            </a:solidFill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266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50E-4338-A20A-E1FABCE55F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228</c:v>
                </c:pt>
                <c:pt idx="1">
                  <c:v>238</c:v>
                </c:pt>
                <c:pt idx="2">
                  <c:v>267</c:v>
                </c:pt>
                <c:pt idx="3">
                  <c:v>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0E-4EFB-BF02-1CE3BAF8D1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3281664"/>
        <c:axId val="133283200"/>
      </c:barChart>
      <c:catAx>
        <c:axId val="133281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ru-RU"/>
          </a:p>
        </c:txPr>
        <c:crossAx val="133283200"/>
        <c:crosses val="autoZero"/>
        <c:auto val="1"/>
        <c:lblAlgn val="ctr"/>
        <c:lblOffset val="100"/>
        <c:noMultiLvlLbl val="0"/>
      </c:catAx>
      <c:valAx>
        <c:axId val="133283200"/>
        <c:scaling>
          <c:orientation val="minMax"/>
          <c:max val="3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33281664"/>
        <c:crosses val="autoZero"/>
        <c:crossBetween val="between"/>
        <c:minorUnit val="5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671257286321192E-2"/>
          <c:y val="0.24326806913751986"/>
          <c:w val="0.737592295562841"/>
          <c:h val="0.616941435906177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4772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1209</c:v>
                </c:pt>
                <c:pt idx="1">
                  <c:v>1219</c:v>
                </c:pt>
                <c:pt idx="2">
                  <c:v>1230</c:v>
                </c:pt>
                <c:pt idx="3">
                  <c:v>1241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0E-4EFB-BF02-1CE3BAF8D1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3281664"/>
        <c:axId val="133283200"/>
      </c:barChart>
      <c:catAx>
        <c:axId val="133281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ru-RU"/>
          </a:p>
        </c:txPr>
        <c:crossAx val="133283200"/>
        <c:crosses val="autoZero"/>
        <c:auto val="1"/>
        <c:lblAlgn val="ctr"/>
        <c:lblOffset val="100"/>
        <c:noMultiLvlLbl val="0"/>
      </c:catAx>
      <c:valAx>
        <c:axId val="133283200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crossAx val="133281664"/>
        <c:crosses val="autoZero"/>
        <c:crossBetween val="between"/>
        <c:majorUnit val="1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14068802641026"/>
          <c:y val="0.15293380527494124"/>
          <c:w val="0.737592295562841"/>
          <c:h val="0.6774315626574362"/>
        </c:manualLayout>
      </c:layout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3281664"/>
        <c:axId val="133283200"/>
      </c:barChart>
      <c:catAx>
        <c:axId val="1332816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33283200"/>
        <c:crosses val="autoZero"/>
        <c:auto val="1"/>
        <c:lblAlgn val="ctr"/>
        <c:lblOffset val="100"/>
        <c:noMultiLvlLbl val="0"/>
      </c:catAx>
      <c:valAx>
        <c:axId val="133283200"/>
        <c:scaling>
          <c:orientation val="minMax"/>
          <c:max val="300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33281664"/>
        <c:crosses val="autoZero"/>
        <c:crossBetween val="between"/>
        <c:minorUnit val="50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4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8BFE74-D5DC-4D7A-BD40-49A5FDE59A16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2AB81B-C39D-41B7-A73B-DE30D8F16E24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Оборот общественного питания в 2024 году составил 34,5 млн. руб., объем вырос на 13,4 %</a:t>
          </a:r>
        </a:p>
      </dgm:t>
    </dgm:pt>
    <dgm:pt modelId="{3EDE531F-FC39-42D8-A75D-F15E9522FEB1}" type="parTrans" cxnId="{B3B147F3-CAB7-47F7-9694-DA21290DCE02}">
      <dgm:prSet/>
      <dgm:spPr/>
      <dgm:t>
        <a:bodyPr/>
        <a:lstStyle/>
        <a:p>
          <a:endParaRPr lang="ru-RU"/>
        </a:p>
      </dgm:t>
    </dgm:pt>
    <dgm:pt modelId="{B0FBE023-654D-4C18-9D24-DD18942304C8}" type="sibTrans" cxnId="{B3B147F3-CAB7-47F7-9694-DA21290DCE02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4E12960C-763A-407F-AF83-C054669C9BE4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В сфере потребительского рынка трудятся более 700 человек</a:t>
          </a:r>
        </a:p>
      </dgm:t>
    </dgm:pt>
    <dgm:pt modelId="{38FAB840-4B82-4413-B0D8-FF03EE427C87}" type="parTrans" cxnId="{B0225001-F921-4B66-9D88-DFE223AD28BF}">
      <dgm:prSet/>
      <dgm:spPr/>
      <dgm:t>
        <a:bodyPr/>
        <a:lstStyle/>
        <a:p>
          <a:endParaRPr lang="ru-RU"/>
        </a:p>
      </dgm:t>
    </dgm:pt>
    <dgm:pt modelId="{9394560B-D67F-4562-9D6F-5D5383481644}" type="sibTrans" cxnId="{B0225001-F921-4B66-9D88-DFE223AD28BF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48AA7F73-D629-4192-A125-C3F1CBEC4F93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Оборот розничной торговли в 2024 г. увеличился на 12,2 % и составил более 1,9 млрд. руб.</a:t>
          </a:r>
        </a:p>
      </dgm:t>
    </dgm:pt>
    <dgm:pt modelId="{8B1EA619-C23C-461A-B07B-EA77F8805973}" type="parTrans" cxnId="{6E5B1928-3A70-4A03-AB76-46956345B6C7}">
      <dgm:prSet/>
      <dgm:spPr/>
      <dgm:t>
        <a:bodyPr/>
        <a:lstStyle/>
        <a:p>
          <a:endParaRPr lang="ru-RU"/>
        </a:p>
      </dgm:t>
    </dgm:pt>
    <dgm:pt modelId="{28520C6B-06A0-43F1-B461-6AD96E34CFA8}" type="sibTrans" cxnId="{6E5B1928-3A70-4A03-AB76-46956345B6C7}">
      <dgm:prSet/>
      <dgm:spPr>
        <a:solidFill>
          <a:schemeClr val="bg1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62FE1A2E-19F8-4CF5-A709-3BDABE5214A4}" type="pres">
      <dgm:prSet presAssocID="{658BFE74-D5DC-4D7A-BD40-49A5FDE59A16}" presName="Name0" presStyleCnt="0">
        <dgm:presLayoutVars>
          <dgm:chMax val="21"/>
          <dgm:chPref val="21"/>
        </dgm:presLayoutVars>
      </dgm:prSet>
      <dgm:spPr/>
    </dgm:pt>
    <dgm:pt modelId="{341CF105-4740-4DF9-81EF-7F87D338483B}" type="pres">
      <dgm:prSet presAssocID="{8C2AB81B-C39D-41B7-A73B-DE30D8F16E24}" presName="text1" presStyleCnt="0"/>
      <dgm:spPr/>
    </dgm:pt>
    <dgm:pt modelId="{47CF68B0-6986-4D04-9267-11E716AD3B6F}" type="pres">
      <dgm:prSet presAssocID="{8C2AB81B-C39D-41B7-A73B-DE30D8F16E24}" presName="textRepeatNode" presStyleLbl="alignNode1" presStyleIdx="0" presStyleCnt="3" custScaleX="105847" custScaleY="101535" custLinFactNeighborX="-5467" custLinFactNeighborY="-10825">
        <dgm:presLayoutVars>
          <dgm:chMax val="0"/>
          <dgm:chPref val="0"/>
          <dgm:bulletEnabled val="1"/>
        </dgm:presLayoutVars>
      </dgm:prSet>
      <dgm:spPr/>
    </dgm:pt>
    <dgm:pt modelId="{188129F3-0331-42F8-BE82-27BF13AE31BF}" type="pres">
      <dgm:prSet presAssocID="{8C2AB81B-C39D-41B7-A73B-DE30D8F16E24}" presName="textaccent1" presStyleCnt="0"/>
      <dgm:spPr/>
    </dgm:pt>
    <dgm:pt modelId="{854F2865-DD34-4084-B6ED-16F3190C84C2}" type="pres">
      <dgm:prSet presAssocID="{8C2AB81B-C39D-41B7-A73B-DE30D8F16E24}" presName="accentRepeatNode" presStyleLbl="solidAlignAcc1" presStyleIdx="0" presStyleCnt="6" custLinFactX="-56484" custLinFactY="-100000" custLinFactNeighborX="-100000" custLinFactNeighborY="-121145"/>
      <dgm:spPr>
        <a:solidFill>
          <a:schemeClr val="accent1">
            <a:lumMod val="50000"/>
          </a:schemeClr>
        </a:solidFill>
      </dgm:spPr>
    </dgm:pt>
    <dgm:pt modelId="{0212C9C3-AC90-41A4-80B0-04E5295D6104}" type="pres">
      <dgm:prSet presAssocID="{B0FBE023-654D-4C18-9D24-DD18942304C8}" presName="image1" presStyleCnt="0"/>
      <dgm:spPr/>
    </dgm:pt>
    <dgm:pt modelId="{820549F9-84DC-40D5-9425-164B0FD96F0C}" type="pres">
      <dgm:prSet presAssocID="{B0FBE023-654D-4C18-9D24-DD18942304C8}" presName="imageRepeatNode" presStyleLbl="alignAcc1" presStyleIdx="0" presStyleCnt="3" custLinFactNeighborX="-29684" custLinFactNeighborY="-15057"/>
      <dgm:spPr/>
    </dgm:pt>
    <dgm:pt modelId="{0F7F3725-F877-4CDB-9256-FFFD1600875E}" type="pres">
      <dgm:prSet presAssocID="{B0FBE023-654D-4C18-9D24-DD18942304C8}" presName="imageaccent1" presStyleCnt="0"/>
      <dgm:spPr/>
    </dgm:pt>
    <dgm:pt modelId="{2A499457-1AC0-49FA-950D-4F5E5BCAA946}" type="pres">
      <dgm:prSet presAssocID="{B0FBE023-654D-4C18-9D24-DD18942304C8}" presName="accentRepeatNode" presStyleLbl="solidAlignAcc1" presStyleIdx="1" presStyleCnt="6" custLinFactY="-100000" custLinFactNeighborX="-30727" custLinFactNeighborY="-184914"/>
      <dgm:spPr>
        <a:solidFill>
          <a:schemeClr val="accent1">
            <a:lumMod val="50000"/>
          </a:schemeClr>
        </a:solidFill>
      </dgm:spPr>
    </dgm:pt>
    <dgm:pt modelId="{DE14FA7C-9305-45EC-827A-C9CE715A5504}" type="pres">
      <dgm:prSet presAssocID="{4E12960C-763A-407F-AF83-C054669C9BE4}" presName="text2" presStyleCnt="0"/>
      <dgm:spPr/>
    </dgm:pt>
    <dgm:pt modelId="{A0EE3902-EE59-466C-8A39-C2D2C6C65F97}" type="pres">
      <dgm:prSet presAssocID="{4E12960C-763A-407F-AF83-C054669C9BE4}" presName="textRepeatNode" presStyleLbl="alignNode1" presStyleIdx="1" presStyleCnt="3" custScaleX="110653" custScaleY="103877" custLinFactNeighborX="7399" custLinFactNeighborY="11483">
        <dgm:presLayoutVars>
          <dgm:chMax val="0"/>
          <dgm:chPref val="0"/>
          <dgm:bulletEnabled val="1"/>
        </dgm:presLayoutVars>
      </dgm:prSet>
      <dgm:spPr/>
    </dgm:pt>
    <dgm:pt modelId="{71FD93BE-4872-4F90-A2BC-51B5E5F57A82}" type="pres">
      <dgm:prSet presAssocID="{4E12960C-763A-407F-AF83-C054669C9BE4}" presName="textaccent2" presStyleCnt="0"/>
      <dgm:spPr/>
    </dgm:pt>
    <dgm:pt modelId="{C3A64CFA-6537-4CA7-8698-3816FDDDDE9A}" type="pres">
      <dgm:prSet presAssocID="{4E12960C-763A-407F-AF83-C054669C9BE4}" presName="accentRepeatNode" presStyleLbl="solidAlignAcc1" presStyleIdx="2" presStyleCnt="6" custLinFactX="100000" custLinFactNeighborX="176765" custLinFactNeighborY="85761"/>
      <dgm:spPr>
        <a:solidFill>
          <a:schemeClr val="accent1">
            <a:lumMod val="75000"/>
          </a:schemeClr>
        </a:solidFill>
      </dgm:spPr>
    </dgm:pt>
    <dgm:pt modelId="{B2A0B977-3D27-4A96-8CE5-6E16E4D5118A}" type="pres">
      <dgm:prSet presAssocID="{9394560B-D67F-4562-9D6F-5D5383481644}" presName="image2" presStyleCnt="0"/>
      <dgm:spPr/>
    </dgm:pt>
    <dgm:pt modelId="{08352CCF-6C7A-48DC-AC71-4A54B9B42995}" type="pres">
      <dgm:prSet presAssocID="{9394560B-D67F-4562-9D6F-5D5383481644}" presName="imageRepeatNode" presStyleLbl="alignAcc1" presStyleIdx="1" presStyleCnt="3" custLinFactNeighborX="32763" custLinFactNeighborY="-15004"/>
      <dgm:spPr/>
    </dgm:pt>
    <dgm:pt modelId="{04ECE8A7-5F06-440B-B448-E0F31EB8D4A2}" type="pres">
      <dgm:prSet presAssocID="{9394560B-D67F-4562-9D6F-5D5383481644}" presName="imageaccent2" presStyleCnt="0"/>
      <dgm:spPr/>
    </dgm:pt>
    <dgm:pt modelId="{21DA7956-D668-4BF3-8D7E-F40153B6E5AB}" type="pres">
      <dgm:prSet presAssocID="{9394560B-D67F-4562-9D6F-5D5383481644}" presName="accentRepeatNode" presStyleLbl="solidAlignAcc1" presStyleIdx="3" presStyleCnt="6" custLinFactX="100000" custLinFactY="1696" custLinFactNeighborX="109541" custLinFactNeighborY="100000"/>
      <dgm:spPr>
        <a:solidFill>
          <a:schemeClr val="accent1">
            <a:lumMod val="75000"/>
          </a:schemeClr>
        </a:solidFill>
      </dgm:spPr>
    </dgm:pt>
    <dgm:pt modelId="{481CC0A4-FD68-438F-B2F6-86206765005D}" type="pres">
      <dgm:prSet presAssocID="{48AA7F73-D629-4192-A125-C3F1CBEC4F93}" presName="text3" presStyleCnt="0"/>
      <dgm:spPr/>
    </dgm:pt>
    <dgm:pt modelId="{CE75293D-6C4D-4F08-AE88-C77667897BD9}" type="pres">
      <dgm:prSet presAssocID="{48AA7F73-D629-4192-A125-C3F1CBEC4F93}" presName="textRepeatNode" presStyleLbl="alignNode1" presStyleIdx="2" presStyleCnt="3" custScaleX="107751" custScaleY="112665" custLinFactNeighborX="-11299" custLinFactNeighborY="-18106">
        <dgm:presLayoutVars>
          <dgm:chMax val="0"/>
          <dgm:chPref val="0"/>
          <dgm:bulletEnabled val="1"/>
        </dgm:presLayoutVars>
      </dgm:prSet>
      <dgm:spPr/>
    </dgm:pt>
    <dgm:pt modelId="{84E03CC8-04DC-4436-926B-6A84626BC5EA}" type="pres">
      <dgm:prSet presAssocID="{48AA7F73-D629-4192-A125-C3F1CBEC4F93}" presName="textaccent3" presStyleCnt="0"/>
      <dgm:spPr/>
    </dgm:pt>
    <dgm:pt modelId="{74A9285A-77F2-44CC-A4BB-C80C92FED3EE}" type="pres">
      <dgm:prSet presAssocID="{48AA7F73-D629-4192-A125-C3F1CBEC4F93}" presName="accentRepeatNode" presStyleLbl="solidAlignAcc1" presStyleIdx="4" presStyleCnt="6" custLinFactX="41082" custLinFactNeighborX="100000" custLinFactNeighborY="-61440"/>
      <dgm:spPr>
        <a:solidFill>
          <a:schemeClr val="accent1">
            <a:lumMod val="60000"/>
            <a:lumOff val="40000"/>
          </a:schemeClr>
        </a:solidFill>
      </dgm:spPr>
    </dgm:pt>
    <dgm:pt modelId="{BCD24968-B78A-42EE-8B12-E7EB815E12EC}" type="pres">
      <dgm:prSet presAssocID="{28520C6B-06A0-43F1-B461-6AD96E34CFA8}" presName="image3" presStyleCnt="0"/>
      <dgm:spPr/>
    </dgm:pt>
    <dgm:pt modelId="{1DE4D4B8-0713-481E-957B-36663B6B46A4}" type="pres">
      <dgm:prSet presAssocID="{28520C6B-06A0-43F1-B461-6AD96E34CFA8}" presName="imageRepeatNode" presStyleLbl="alignAcc1" presStyleIdx="2" presStyleCnt="3" custScaleX="89311" custScaleY="85235" custLinFactNeighborX="24458" custLinFactNeighborY="22547"/>
      <dgm:spPr/>
    </dgm:pt>
    <dgm:pt modelId="{EC0EE836-54BC-4F82-A2F8-2E533AFF5254}" type="pres">
      <dgm:prSet presAssocID="{28520C6B-06A0-43F1-B461-6AD96E34CFA8}" presName="imageaccent3" presStyleCnt="0"/>
      <dgm:spPr/>
    </dgm:pt>
    <dgm:pt modelId="{89E5F176-E314-4801-B6AC-35B0931F253A}" type="pres">
      <dgm:prSet presAssocID="{28520C6B-06A0-43F1-B461-6AD96E34CFA8}" presName="accentRepeatNode" presStyleLbl="solidAlignAcc1" presStyleIdx="5" presStyleCnt="6" custLinFactX="14378" custLinFactNeighborX="100000" custLinFactNeighborY="48761"/>
      <dgm:spPr>
        <a:solidFill>
          <a:schemeClr val="accent1">
            <a:lumMod val="60000"/>
            <a:lumOff val="40000"/>
          </a:schemeClr>
        </a:solidFill>
      </dgm:spPr>
    </dgm:pt>
  </dgm:ptLst>
  <dgm:cxnLst>
    <dgm:cxn modelId="{B0225001-F921-4B66-9D88-DFE223AD28BF}" srcId="{658BFE74-D5DC-4D7A-BD40-49A5FDE59A16}" destId="{4E12960C-763A-407F-AF83-C054669C9BE4}" srcOrd="1" destOrd="0" parTransId="{38FAB840-4B82-4413-B0D8-FF03EE427C87}" sibTransId="{9394560B-D67F-4562-9D6F-5D5383481644}"/>
    <dgm:cxn modelId="{6E5B1928-3A70-4A03-AB76-46956345B6C7}" srcId="{658BFE74-D5DC-4D7A-BD40-49A5FDE59A16}" destId="{48AA7F73-D629-4192-A125-C3F1CBEC4F93}" srcOrd="2" destOrd="0" parTransId="{8B1EA619-C23C-461A-B07B-EA77F8805973}" sibTransId="{28520C6B-06A0-43F1-B461-6AD96E34CFA8}"/>
    <dgm:cxn modelId="{8449E336-9C42-476C-AA24-8DCD67BE558E}" type="presOf" srcId="{B0FBE023-654D-4C18-9D24-DD18942304C8}" destId="{820549F9-84DC-40D5-9425-164B0FD96F0C}" srcOrd="0" destOrd="0" presId="urn:microsoft.com/office/officeart/2008/layout/HexagonCluster"/>
    <dgm:cxn modelId="{E8A3DC65-4FEE-44EC-A389-95ABF51D98C6}" type="presOf" srcId="{9394560B-D67F-4562-9D6F-5D5383481644}" destId="{08352CCF-6C7A-48DC-AC71-4A54B9B42995}" srcOrd="0" destOrd="0" presId="urn:microsoft.com/office/officeart/2008/layout/HexagonCluster"/>
    <dgm:cxn modelId="{EA1D0C76-36D8-4297-B556-A3D9865C82A1}" type="presOf" srcId="{4E12960C-763A-407F-AF83-C054669C9BE4}" destId="{A0EE3902-EE59-466C-8A39-C2D2C6C65F97}" srcOrd="0" destOrd="0" presId="urn:microsoft.com/office/officeart/2008/layout/HexagonCluster"/>
    <dgm:cxn modelId="{B43A11C2-458E-421D-8FEA-35FC2979D627}" type="presOf" srcId="{28520C6B-06A0-43F1-B461-6AD96E34CFA8}" destId="{1DE4D4B8-0713-481E-957B-36663B6B46A4}" srcOrd="0" destOrd="0" presId="urn:microsoft.com/office/officeart/2008/layout/HexagonCluster"/>
    <dgm:cxn modelId="{980113C3-4686-489D-97FD-AAA2D30B51C2}" type="presOf" srcId="{48AA7F73-D629-4192-A125-C3F1CBEC4F93}" destId="{CE75293D-6C4D-4F08-AE88-C77667897BD9}" srcOrd="0" destOrd="0" presId="urn:microsoft.com/office/officeart/2008/layout/HexagonCluster"/>
    <dgm:cxn modelId="{F8624FD0-B2FB-438D-BDDC-02C96EC81A13}" type="presOf" srcId="{658BFE74-D5DC-4D7A-BD40-49A5FDE59A16}" destId="{62FE1A2E-19F8-4CF5-A709-3BDABE5214A4}" srcOrd="0" destOrd="0" presId="urn:microsoft.com/office/officeart/2008/layout/HexagonCluster"/>
    <dgm:cxn modelId="{B3B147F3-CAB7-47F7-9694-DA21290DCE02}" srcId="{658BFE74-D5DC-4D7A-BD40-49A5FDE59A16}" destId="{8C2AB81B-C39D-41B7-A73B-DE30D8F16E24}" srcOrd="0" destOrd="0" parTransId="{3EDE531F-FC39-42D8-A75D-F15E9522FEB1}" sibTransId="{B0FBE023-654D-4C18-9D24-DD18942304C8}"/>
    <dgm:cxn modelId="{FF5477FC-16DF-47F4-9AA9-82D1E2C27FB2}" type="presOf" srcId="{8C2AB81B-C39D-41B7-A73B-DE30D8F16E24}" destId="{47CF68B0-6986-4D04-9267-11E716AD3B6F}" srcOrd="0" destOrd="0" presId="urn:microsoft.com/office/officeart/2008/layout/HexagonCluster"/>
    <dgm:cxn modelId="{CF1565A0-6703-48CC-9B9E-4B2A771083FF}" type="presParOf" srcId="{62FE1A2E-19F8-4CF5-A709-3BDABE5214A4}" destId="{341CF105-4740-4DF9-81EF-7F87D338483B}" srcOrd="0" destOrd="0" presId="urn:microsoft.com/office/officeart/2008/layout/HexagonCluster"/>
    <dgm:cxn modelId="{0D5BB1F1-AB11-48DF-B417-8D087E3D5F87}" type="presParOf" srcId="{341CF105-4740-4DF9-81EF-7F87D338483B}" destId="{47CF68B0-6986-4D04-9267-11E716AD3B6F}" srcOrd="0" destOrd="0" presId="urn:microsoft.com/office/officeart/2008/layout/HexagonCluster"/>
    <dgm:cxn modelId="{342D542A-5EA3-431B-8AF7-6C025E952FBF}" type="presParOf" srcId="{62FE1A2E-19F8-4CF5-A709-3BDABE5214A4}" destId="{188129F3-0331-42F8-BE82-27BF13AE31BF}" srcOrd="1" destOrd="0" presId="urn:microsoft.com/office/officeart/2008/layout/HexagonCluster"/>
    <dgm:cxn modelId="{94768E7B-0CCE-4E30-ABB2-A4B3271079AC}" type="presParOf" srcId="{188129F3-0331-42F8-BE82-27BF13AE31BF}" destId="{854F2865-DD34-4084-B6ED-16F3190C84C2}" srcOrd="0" destOrd="0" presId="urn:microsoft.com/office/officeart/2008/layout/HexagonCluster"/>
    <dgm:cxn modelId="{A9333EA8-577D-40B7-8528-69845725917E}" type="presParOf" srcId="{62FE1A2E-19F8-4CF5-A709-3BDABE5214A4}" destId="{0212C9C3-AC90-41A4-80B0-04E5295D6104}" srcOrd="2" destOrd="0" presId="urn:microsoft.com/office/officeart/2008/layout/HexagonCluster"/>
    <dgm:cxn modelId="{B848668E-FC03-4DBF-A316-62ED29086917}" type="presParOf" srcId="{0212C9C3-AC90-41A4-80B0-04E5295D6104}" destId="{820549F9-84DC-40D5-9425-164B0FD96F0C}" srcOrd="0" destOrd="0" presId="urn:microsoft.com/office/officeart/2008/layout/HexagonCluster"/>
    <dgm:cxn modelId="{93B0D7D9-4ED5-4F25-A79E-0669DEDA939E}" type="presParOf" srcId="{62FE1A2E-19F8-4CF5-A709-3BDABE5214A4}" destId="{0F7F3725-F877-4CDB-9256-FFFD1600875E}" srcOrd="3" destOrd="0" presId="urn:microsoft.com/office/officeart/2008/layout/HexagonCluster"/>
    <dgm:cxn modelId="{AFCED8F4-E115-49FB-81ED-A1733E8C7AF9}" type="presParOf" srcId="{0F7F3725-F877-4CDB-9256-FFFD1600875E}" destId="{2A499457-1AC0-49FA-950D-4F5E5BCAA946}" srcOrd="0" destOrd="0" presId="urn:microsoft.com/office/officeart/2008/layout/HexagonCluster"/>
    <dgm:cxn modelId="{F9B279C2-3AE5-420F-BFEE-C09C7B97CA39}" type="presParOf" srcId="{62FE1A2E-19F8-4CF5-A709-3BDABE5214A4}" destId="{DE14FA7C-9305-45EC-827A-C9CE715A5504}" srcOrd="4" destOrd="0" presId="urn:microsoft.com/office/officeart/2008/layout/HexagonCluster"/>
    <dgm:cxn modelId="{89BD365C-861A-41C8-B617-E712F46EC064}" type="presParOf" srcId="{DE14FA7C-9305-45EC-827A-C9CE715A5504}" destId="{A0EE3902-EE59-466C-8A39-C2D2C6C65F97}" srcOrd="0" destOrd="0" presId="urn:microsoft.com/office/officeart/2008/layout/HexagonCluster"/>
    <dgm:cxn modelId="{B51DF13A-85F1-4EB6-9B6D-1350DFC7E3EB}" type="presParOf" srcId="{62FE1A2E-19F8-4CF5-A709-3BDABE5214A4}" destId="{71FD93BE-4872-4F90-A2BC-51B5E5F57A82}" srcOrd="5" destOrd="0" presId="urn:microsoft.com/office/officeart/2008/layout/HexagonCluster"/>
    <dgm:cxn modelId="{5A6AA7E2-9CC8-4D78-8154-9BEE36DB47B6}" type="presParOf" srcId="{71FD93BE-4872-4F90-A2BC-51B5E5F57A82}" destId="{C3A64CFA-6537-4CA7-8698-3816FDDDDE9A}" srcOrd="0" destOrd="0" presId="urn:microsoft.com/office/officeart/2008/layout/HexagonCluster"/>
    <dgm:cxn modelId="{3C9C80D3-B5BE-4087-976D-0BE9D4057B1F}" type="presParOf" srcId="{62FE1A2E-19F8-4CF5-A709-3BDABE5214A4}" destId="{B2A0B977-3D27-4A96-8CE5-6E16E4D5118A}" srcOrd="6" destOrd="0" presId="urn:microsoft.com/office/officeart/2008/layout/HexagonCluster"/>
    <dgm:cxn modelId="{2277619A-A52B-4D0D-8AF0-2643EF4DEDB7}" type="presParOf" srcId="{B2A0B977-3D27-4A96-8CE5-6E16E4D5118A}" destId="{08352CCF-6C7A-48DC-AC71-4A54B9B42995}" srcOrd="0" destOrd="0" presId="urn:microsoft.com/office/officeart/2008/layout/HexagonCluster"/>
    <dgm:cxn modelId="{9548ACB8-0F52-444C-8F35-C1282A4634EC}" type="presParOf" srcId="{62FE1A2E-19F8-4CF5-A709-3BDABE5214A4}" destId="{04ECE8A7-5F06-440B-B448-E0F31EB8D4A2}" srcOrd="7" destOrd="0" presId="urn:microsoft.com/office/officeart/2008/layout/HexagonCluster"/>
    <dgm:cxn modelId="{8EF0912C-BA2D-4728-8217-6D71A1A6BE66}" type="presParOf" srcId="{04ECE8A7-5F06-440B-B448-E0F31EB8D4A2}" destId="{21DA7956-D668-4BF3-8D7E-F40153B6E5AB}" srcOrd="0" destOrd="0" presId="urn:microsoft.com/office/officeart/2008/layout/HexagonCluster"/>
    <dgm:cxn modelId="{1133CE4D-55D7-499C-A489-3A87F47FF02D}" type="presParOf" srcId="{62FE1A2E-19F8-4CF5-A709-3BDABE5214A4}" destId="{481CC0A4-FD68-438F-B2F6-86206765005D}" srcOrd="8" destOrd="0" presId="urn:microsoft.com/office/officeart/2008/layout/HexagonCluster"/>
    <dgm:cxn modelId="{7EEA0B17-BCA1-484F-9342-7E23404CE320}" type="presParOf" srcId="{481CC0A4-FD68-438F-B2F6-86206765005D}" destId="{CE75293D-6C4D-4F08-AE88-C77667897BD9}" srcOrd="0" destOrd="0" presId="urn:microsoft.com/office/officeart/2008/layout/HexagonCluster"/>
    <dgm:cxn modelId="{E91F5A63-1391-49AC-92A8-6DA9CDBF4B21}" type="presParOf" srcId="{62FE1A2E-19F8-4CF5-A709-3BDABE5214A4}" destId="{84E03CC8-04DC-4436-926B-6A84626BC5EA}" srcOrd="9" destOrd="0" presId="urn:microsoft.com/office/officeart/2008/layout/HexagonCluster"/>
    <dgm:cxn modelId="{CA553EFE-C6C8-46CA-A570-0C375EBC06B4}" type="presParOf" srcId="{84E03CC8-04DC-4436-926B-6A84626BC5EA}" destId="{74A9285A-77F2-44CC-A4BB-C80C92FED3EE}" srcOrd="0" destOrd="0" presId="urn:microsoft.com/office/officeart/2008/layout/HexagonCluster"/>
    <dgm:cxn modelId="{A9D5B6BF-2C1E-4A6C-AC03-74B8765C1BA2}" type="presParOf" srcId="{62FE1A2E-19F8-4CF5-A709-3BDABE5214A4}" destId="{BCD24968-B78A-42EE-8B12-E7EB815E12EC}" srcOrd="10" destOrd="0" presId="urn:microsoft.com/office/officeart/2008/layout/HexagonCluster"/>
    <dgm:cxn modelId="{3A6CAB39-6C38-43D7-9D40-970C5F066480}" type="presParOf" srcId="{BCD24968-B78A-42EE-8B12-E7EB815E12EC}" destId="{1DE4D4B8-0713-481E-957B-36663B6B46A4}" srcOrd="0" destOrd="0" presId="urn:microsoft.com/office/officeart/2008/layout/HexagonCluster"/>
    <dgm:cxn modelId="{3D4F5E78-68E8-4814-93D6-361400077E44}" type="presParOf" srcId="{62FE1A2E-19F8-4CF5-A709-3BDABE5214A4}" destId="{EC0EE836-54BC-4F82-A2F8-2E533AFF5254}" srcOrd="11" destOrd="0" presId="urn:microsoft.com/office/officeart/2008/layout/HexagonCluster"/>
    <dgm:cxn modelId="{58C0031C-7003-413D-8366-A2D4C7A93CD1}" type="presParOf" srcId="{EC0EE836-54BC-4F82-A2F8-2E533AFF5254}" destId="{89E5F176-E314-4801-B6AC-35B0931F253A}" srcOrd="0" destOrd="0" presId="urn:microsoft.com/office/officeart/2008/layout/HexagonCluster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F68B0-6986-4D04-9267-11E716AD3B6F}">
      <dsp:nvSpPr>
        <dsp:cNvPr id="0" name=""/>
        <dsp:cNvSpPr/>
      </dsp:nvSpPr>
      <dsp:spPr>
        <a:xfrm>
          <a:off x="3238570" y="3180624"/>
          <a:ext cx="2628887" cy="217422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5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Оборот общественного питания в 2024 году составил 34,5 млн. руб., объем вырос на 13,4 %</a:t>
          </a:r>
        </a:p>
      </dsp:txBody>
      <dsp:txXfrm>
        <a:off x="3638829" y="3511659"/>
        <a:ext cx="1828369" cy="1512154"/>
      </dsp:txXfrm>
    </dsp:sp>
    <dsp:sp modelId="{854F2865-DD34-4084-B6ED-16F3190C84C2}">
      <dsp:nvSpPr>
        <dsp:cNvPr id="0" name=""/>
        <dsp:cNvSpPr/>
      </dsp:nvSpPr>
      <dsp:spPr>
        <a:xfrm>
          <a:off x="3056441" y="3819978"/>
          <a:ext cx="290792" cy="25062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5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0549F9-84DC-40D5-9425-164B0FD96F0C}">
      <dsp:nvSpPr>
        <dsp:cNvPr id="0" name=""/>
        <dsp:cNvSpPr/>
      </dsp:nvSpPr>
      <dsp:spPr>
        <a:xfrm>
          <a:off x="586660" y="1956272"/>
          <a:ext cx="2483667" cy="214135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9050" cap="rnd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499457-1AC0-49FA-950D-4F5E5BCAA946}">
      <dsp:nvSpPr>
        <dsp:cNvPr id="0" name=""/>
        <dsp:cNvSpPr/>
      </dsp:nvSpPr>
      <dsp:spPr>
        <a:xfrm>
          <a:off x="2925399" y="3423108"/>
          <a:ext cx="290792" cy="25062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5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EE3902-EE59-466C-8A39-C2D2C6C65F97}">
      <dsp:nvSpPr>
        <dsp:cNvPr id="0" name=""/>
        <dsp:cNvSpPr/>
      </dsp:nvSpPr>
      <dsp:spPr>
        <a:xfrm>
          <a:off x="5614415" y="2457619"/>
          <a:ext cx="2748252" cy="222437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В сфере потребительского рынка трудятся более 700 человек</a:t>
          </a:r>
        </a:p>
      </dsp:txBody>
      <dsp:txXfrm>
        <a:off x="6028801" y="2793013"/>
        <a:ext cx="1919481" cy="1553586"/>
      </dsp:txXfrm>
    </dsp:sp>
    <dsp:sp modelId="{C3A64CFA-6537-4CA7-8698-3816FDDDDE9A}">
      <dsp:nvSpPr>
        <dsp:cNvPr id="0" name=""/>
        <dsp:cNvSpPr/>
      </dsp:nvSpPr>
      <dsp:spPr>
        <a:xfrm>
          <a:off x="8065662" y="4324395"/>
          <a:ext cx="290792" cy="25062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352CCF-6C7A-48DC-AC71-4A54B9B42995}">
      <dsp:nvSpPr>
        <dsp:cNvPr id="0" name=""/>
        <dsp:cNvSpPr/>
      </dsp:nvSpPr>
      <dsp:spPr>
        <a:xfrm>
          <a:off x="8492643" y="3107572"/>
          <a:ext cx="2483667" cy="214135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9050" cap="rnd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A7956-D668-4BF3-8D7E-F40153B6E5AB}">
      <dsp:nvSpPr>
        <dsp:cNvPr id="0" name=""/>
        <dsp:cNvSpPr/>
      </dsp:nvSpPr>
      <dsp:spPr>
        <a:xfrm>
          <a:off x="8352771" y="4629102"/>
          <a:ext cx="290792" cy="25062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75293D-6C4D-4F08-AE88-C77667897BD9}">
      <dsp:nvSpPr>
        <dsp:cNvPr id="0" name=""/>
        <dsp:cNvSpPr/>
      </dsp:nvSpPr>
      <dsp:spPr>
        <a:xfrm>
          <a:off x="3070078" y="559390"/>
          <a:ext cx="2676176" cy="241255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Оборот розничной торговли в 2024 г. увеличился на 12,2 % и составил более 1,9 млрд. руб.</a:t>
          </a:r>
        </a:p>
      </dsp:txBody>
      <dsp:txXfrm>
        <a:off x="3494139" y="941679"/>
        <a:ext cx="1828054" cy="1647979"/>
      </dsp:txXfrm>
    </dsp:sp>
    <dsp:sp modelId="{74A9285A-77F2-44CC-A4BB-C80C92FED3EE}">
      <dsp:nvSpPr>
        <dsp:cNvPr id="0" name=""/>
        <dsp:cNvSpPr/>
      </dsp:nvSpPr>
      <dsp:spPr>
        <a:xfrm>
          <a:off x="5540985" y="975112"/>
          <a:ext cx="290792" cy="25062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4D4B8-0713-481E-957B-36663B6B46A4}">
      <dsp:nvSpPr>
        <dsp:cNvPr id="0" name=""/>
        <dsp:cNvSpPr/>
      </dsp:nvSpPr>
      <dsp:spPr>
        <a:xfrm>
          <a:off x="6303136" y="553636"/>
          <a:ext cx="2218188" cy="1825183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19050" cap="rnd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E5F176-E314-4801-B6AC-35B0931F253A}">
      <dsp:nvSpPr>
        <dsp:cNvPr id="0" name=""/>
        <dsp:cNvSpPr/>
      </dsp:nvSpPr>
      <dsp:spPr>
        <a:xfrm>
          <a:off x="5968904" y="975220"/>
          <a:ext cx="290792" cy="25062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0.02189</cdr:x>
      <cdr:y>0.15287</cdr:y>
    </cdr:from>
    <cdr:to>
      <cdr:x>0.09125</cdr:x>
      <cdr:y>0.21024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19502" y="756050"/>
          <a:ext cx="695390" cy="283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0.27451</cdr:x>
      <cdr:y>0.11242</cdr:y>
    </cdr:from>
    <cdr:to>
      <cdr:x>0.36495</cdr:x>
      <cdr:y>0.22294</cdr:y>
    </cdr:to>
    <cdr:sp macro="" textlink="">
      <cdr:nvSpPr>
        <cdr:cNvPr id="29" name="TextBox 1">
          <a:extLst xmlns:a="http://schemas.openxmlformats.org/drawingml/2006/main">
            <a:ext uri="{FF2B5EF4-FFF2-40B4-BE49-F238E27FC236}">
              <a16:creationId xmlns:a16="http://schemas.microsoft.com/office/drawing/2014/main" id="{259FD4D3-59DF-57B3-BA83-5AA845A9421E}"/>
            </a:ext>
          </a:extLst>
        </cdr:cNvPr>
        <cdr:cNvSpPr txBox="1"/>
      </cdr:nvSpPr>
      <cdr:spPr>
        <a:xfrm xmlns:a="http://schemas.openxmlformats.org/drawingml/2006/main">
          <a:off x="2752173" y="519256"/>
          <a:ext cx="906708" cy="5104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>
              <a:solidFill>
                <a:schemeClr val="tx1">
                  <a:lumMod val="95000"/>
                  <a:lumOff val="5000"/>
                </a:schemeClr>
              </a:solidFill>
            </a:rPr>
            <a:t>104,4 % </a:t>
          </a:r>
        </a:p>
      </cdr:txBody>
    </cdr:sp>
  </cdr:relSizeAnchor>
  <cdr:relSizeAnchor xmlns:cdr="http://schemas.openxmlformats.org/drawingml/2006/chartDrawing">
    <cdr:from>
      <cdr:x>0.45589</cdr:x>
      <cdr:y>0.08743</cdr:y>
    </cdr:from>
    <cdr:to>
      <cdr:x>0.53621</cdr:x>
      <cdr:y>0.1448</cdr:y>
    </cdr:to>
    <cdr:sp macro="" textlink="">
      <cdr:nvSpPr>
        <cdr:cNvPr id="30" name="TextBox 1">
          <a:extLst xmlns:a="http://schemas.openxmlformats.org/drawingml/2006/main">
            <a:ext uri="{FF2B5EF4-FFF2-40B4-BE49-F238E27FC236}">
              <a16:creationId xmlns:a16="http://schemas.microsoft.com/office/drawing/2014/main" id="{ED7398CD-167E-FAC3-E79F-EA2B20B6A5EA}"/>
            </a:ext>
          </a:extLst>
        </cdr:cNvPr>
        <cdr:cNvSpPr txBox="1"/>
      </cdr:nvSpPr>
      <cdr:spPr>
        <a:xfrm xmlns:a="http://schemas.openxmlformats.org/drawingml/2006/main">
          <a:off x="4570705" y="403815"/>
          <a:ext cx="805272" cy="2649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>
              <a:solidFill>
                <a:schemeClr val="tx1">
                  <a:lumMod val="95000"/>
                  <a:lumOff val="5000"/>
                </a:schemeClr>
              </a:solidFill>
            </a:rPr>
            <a:t>111,8 %</a:t>
          </a:r>
        </a:p>
      </cdr:txBody>
    </cdr:sp>
  </cdr:relSizeAnchor>
  <cdr:relSizeAnchor xmlns:cdr="http://schemas.openxmlformats.org/drawingml/2006/chartDrawing">
    <cdr:from>
      <cdr:x>0.66729</cdr:x>
      <cdr:y>0.01993</cdr:y>
    </cdr:from>
    <cdr:to>
      <cdr:x>0.7476</cdr:x>
      <cdr:y>0.0773</cdr:y>
    </cdr:to>
    <cdr:sp macro="" textlink="">
      <cdr:nvSpPr>
        <cdr:cNvPr id="31" name="TextBox 1">
          <a:extLst xmlns:a="http://schemas.openxmlformats.org/drawingml/2006/main">
            <a:ext uri="{FF2B5EF4-FFF2-40B4-BE49-F238E27FC236}">
              <a16:creationId xmlns:a16="http://schemas.microsoft.com/office/drawing/2014/main" id="{0DB7EA30-3D35-AD78-4A7C-59B939C98A19}"/>
            </a:ext>
          </a:extLst>
        </cdr:cNvPr>
        <cdr:cNvSpPr txBox="1"/>
      </cdr:nvSpPr>
      <cdr:spPr>
        <a:xfrm xmlns:a="http://schemas.openxmlformats.org/drawingml/2006/main">
          <a:off x="6690080" y="92076"/>
          <a:ext cx="805173" cy="2649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>
              <a:solidFill>
                <a:schemeClr val="tx1">
                  <a:lumMod val="95000"/>
                  <a:lumOff val="5000"/>
                </a:schemeClr>
              </a:solidFill>
            </a:rPr>
            <a:t>107,1%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0.02156</cdr:x>
      <cdr:y>0.47223</cdr:y>
    </cdr:from>
    <cdr:to>
      <cdr:x>0.10321</cdr:x>
      <cdr:y>0.5296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16189" y="2335539"/>
          <a:ext cx="818567" cy="283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0.22632</cdr:x>
      <cdr:y>0.31812</cdr:y>
    </cdr:from>
    <cdr:to>
      <cdr:x>0.30965</cdr:x>
      <cdr:y>0.37549</cdr:y>
    </cdr:to>
    <cdr:sp macro="" textlink="">
      <cdr:nvSpPr>
        <cdr:cNvPr id="29" name="TextBox 1">
          <a:extLst xmlns:a="http://schemas.openxmlformats.org/drawingml/2006/main">
            <a:ext uri="{FF2B5EF4-FFF2-40B4-BE49-F238E27FC236}">
              <a16:creationId xmlns:a16="http://schemas.microsoft.com/office/drawing/2014/main" id="{259FD4D3-59DF-57B3-BA83-5AA845A9421E}"/>
            </a:ext>
          </a:extLst>
        </cdr:cNvPr>
        <cdr:cNvSpPr txBox="1"/>
      </cdr:nvSpPr>
      <cdr:spPr>
        <a:xfrm xmlns:a="http://schemas.openxmlformats.org/drawingml/2006/main">
          <a:off x="2269054" y="1573358"/>
          <a:ext cx="835451" cy="283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>
              <a:solidFill>
                <a:schemeClr val="tx1">
                  <a:lumMod val="95000"/>
                  <a:lumOff val="5000"/>
                </a:schemeClr>
              </a:solidFill>
            </a:rPr>
            <a:t>100,8%</a:t>
          </a:r>
        </a:p>
      </cdr:txBody>
    </cdr:sp>
  </cdr:relSizeAnchor>
  <cdr:relSizeAnchor xmlns:cdr="http://schemas.openxmlformats.org/drawingml/2006/chartDrawing">
    <cdr:from>
      <cdr:x>0.40004</cdr:x>
      <cdr:y>0.30969</cdr:y>
    </cdr:from>
    <cdr:to>
      <cdr:x>0.48036</cdr:x>
      <cdr:y>0.35177</cdr:y>
    </cdr:to>
    <cdr:sp macro="" textlink="">
      <cdr:nvSpPr>
        <cdr:cNvPr id="30" name="TextBox 1">
          <a:extLst xmlns:a="http://schemas.openxmlformats.org/drawingml/2006/main">
            <a:ext uri="{FF2B5EF4-FFF2-40B4-BE49-F238E27FC236}">
              <a16:creationId xmlns:a16="http://schemas.microsoft.com/office/drawing/2014/main" id="{ED7398CD-167E-FAC3-E79F-EA2B20B6A5EA}"/>
            </a:ext>
          </a:extLst>
        </cdr:cNvPr>
        <cdr:cNvSpPr txBox="1"/>
      </cdr:nvSpPr>
      <cdr:spPr>
        <a:xfrm xmlns:a="http://schemas.openxmlformats.org/drawingml/2006/main" rot="10800000" flipV="1">
          <a:off x="4010744" y="1531670"/>
          <a:ext cx="805273" cy="2081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>
              <a:solidFill>
                <a:schemeClr val="tx1">
                  <a:lumMod val="95000"/>
                  <a:lumOff val="5000"/>
                </a:schemeClr>
              </a:solidFill>
            </a:rPr>
            <a:t>100,9 %</a:t>
          </a:r>
        </a:p>
      </cdr:txBody>
    </cdr:sp>
  </cdr:relSizeAnchor>
  <cdr:relSizeAnchor xmlns:cdr="http://schemas.openxmlformats.org/drawingml/2006/chartDrawing">
    <cdr:from>
      <cdr:x>0.59827</cdr:x>
      <cdr:y>0.30739</cdr:y>
    </cdr:from>
    <cdr:to>
      <cdr:x>0.67858</cdr:x>
      <cdr:y>0.36476</cdr:y>
    </cdr:to>
    <cdr:sp macro="" textlink="">
      <cdr:nvSpPr>
        <cdr:cNvPr id="31" name="TextBox 1">
          <a:extLst xmlns:a="http://schemas.openxmlformats.org/drawingml/2006/main">
            <a:ext uri="{FF2B5EF4-FFF2-40B4-BE49-F238E27FC236}">
              <a16:creationId xmlns:a16="http://schemas.microsoft.com/office/drawing/2014/main" id="{0DB7EA30-3D35-AD78-4A7C-59B939C98A19}"/>
            </a:ext>
          </a:extLst>
        </cdr:cNvPr>
        <cdr:cNvSpPr txBox="1"/>
      </cdr:nvSpPr>
      <cdr:spPr>
        <a:xfrm xmlns:a="http://schemas.openxmlformats.org/drawingml/2006/main">
          <a:off x="5998114" y="1520293"/>
          <a:ext cx="805173" cy="283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>
              <a:solidFill>
                <a:schemeClr val="tx1">
                  <a:lumMod val="95000"/>
                  <a:lumOff val="5000"/>
                </a:schemeClr>
              </a:solidFill>
            </a:rPr>
            <a:t>101,0 %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0.02189</cdr:x>
      <cdr:y>0.15287</cdr:y>
    </cdr:from>
    <cdr:to>
      <cdr:x>0.09125</cdr:x>
      <cdr:y>0.21024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19502" y="756050"/>
          <a:ext cx="695390" cy="283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0.27451</cdr:x>
      <cdr:y>0.11242</cdr:y>
    </cdr:from>
    <cdr:to>
      <cdr:x>0.36495</cdr:x>
      <cdr:y>0.22294</cdr:y>
    </cdr:to>
    <cdr:sp macro="" textlink="">
      <cdr:nvSpPr>
        <cdr:cNvPr id="29" name="TextBox 1">
          <a:extLst xmlns:a="http://schemas.openxmlformats.org/drawingml/2006/main">
            <a:ext uri="{FF2B5EF4-FFF2-40B4-BE49-F238E27FC236}">
              <a16:creationId xmlns:a16="http://schemas.microsoft.com/office/drawing/2014/main" id="{259FD4D3-59DF-57B3-BA83-5AA845A9421E}"/>
            </a:ext>
          </a:extLst>
        </cdr:cNvPr>
        <cdr:cNvSpPr txBox="1"/>
      </cdr:nvSpPr>
      <cdr:spPr>
        <a:xfrm xmlns:a="http://schemas.openxmlformats.org/drawingml/2006/main">
          <a:off x="2752173" y="519256"/>
          <a:ext cx="906708" cy="5104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0.45589</cdr:x>
      <cdr:y>0.08743</cdr:y>
    </cdr:from>
    <cdr:to>
      <cdr:x>0.53621</cdr:x>
      <cdr:y>0.1448</cdr:y>
    </cdr:to>
    <cdr:sp macro="" textlink="">
      <cdr:nvSpPr>
        <cdr:cNvPr id="30" name="TextBox 1">
          <a:extLst xmlns:a="http://schemas.openxmlformats.org/drawingml/2006/main">
            <a:ext uri="{FF2B5EF4-FFF2-40B4-BE49-F238E27FC236}">
              <a16:creationId xmlns:a16="http://schemas.microsoft.com/office/drawing/2014/main" id="{ED7398CD-167E-FAC3-E79F-EA2B20B6A5EA}"/>
            </a:ext>
          </a:extLst>
        </cdr:cNvPr>
        <cdr:cNvSpPr txBox="1"/>
      </cdr:nvSpPr>
      <cdr:spPr>
        <a:xfrm xmlns:a="http://schemas.openxmlformats.org/drawingml/2006/main">
          <a:off x="4570705" y="403815"/>
          <a:ext cx="805272" cy="2649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0.66729</cdr:x>
      <cdr:y>0.01993</cdr:y>
    </cdr:from>
    <cdr:to>
      <cdr:x>0.7476</cdr:x>
      <cdr:y>0.0773</cdr:y>
    </cdr:to>
    <cdr:sp macro="" textlink="">
      <cdr:nvSpPr>
        <cdr:cNvPr id="31" name="TextBox 1">
          <a:extLst xmlns:a="http://schemas.openxmlformats.org/drawingml/2006/main">
            <a:ext uri="{FF2B5EF4-FFF2-40B4-BE49-F238E27FC236}">
              <a16:creationId xmlns:a16="http://schemas.microsoft.com/office/drawing/2014/main" id="{0DB7EA30-3D35-AD78-4A7C-59B939C98A19}"/>
            </a:ext>
          </a:extLst>
        </cdr:cNvPr>
        <cdr:cNvSpPr txBox="1"/>
      </cdr:nvSpPr>
      <cdr:spPr>
        <a:xfrm xmlns:a="http://schemas.openxmlformats.org/drawingml/2006/main">
          <a:off x="6690080" y="92076"/>
          <a:ext cx="805173" cy="2649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0441" cy="497897"/>
          </a:xfrm>
          <a:prstGeom prst="rect">
            <a:avLst/>
          </a:prstGeom>
        </p:spPr>
        <p:txBody>
          <a:bodyPr vert="horz" lIns="88140" tIns="44068" rIns="88140" bIns="4406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211" y="1"/>
            <a:ext cx="2930441" cy="497897"/>
          </a:xfrm>
          <a:prstGeom prst="rect">
            <a:avLst/>
          </a:prstGeom>
        </p:spPr>
        <p:txBody>
          <a:bodyPr vert="horz" lIns="88140" tIns="44068" rIns="88140" bIns="4406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1FF949BE-7A9B-418C-B00F-5F8C2057E1AF}" type="datetimeFigureOut">
              <a:rPr lang="ru-RU"/>
              <a:pPr>
                <a:defRPr/>
              </a:pPr>
              <a:t>05.03.2026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40" tIns="44068" rIns="88140" bIns="4406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722" y="4784740"/>
            <a:ext cx="5407722" cy="3915345"/>
          </a:xfrm>
          <a:prstGeom prst="rect">
            <a:avLst/>
          </a:prstGeom>
        </p:spPr>
        <p:txBody>
          <a:bodyPr vert="horz" lIns="88140" tIns="44068" rIns="88140" bIns="44068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616"/>
            <a:ext cx="2930441" cy="497897"/>
          </a:xfrm>
          <a:prstGeom prst="rect">
            <a:avLst/>
          </a:prstGeom>
        </p:spPr>
        <p:txBody>
          <a:bodyPr vert="horz" lIns="88140" tIns="44068" rIns="88140" bIns="4406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211" y="9444616"/>
            <a:ext cx="2930441" cy="497897"/>
          </a:xfrm>
          <a:prstGeom prst="rect">
            <a:avLst/>
          </a:prstGeom>
        </p:spPr>
        <p:txBody>
          <a:bodyPr vert="horz" wrap="square" lIns="88140" tIns="44068" rIns="88140" bIns="440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829ADB8-5F37-420F-A64E-C6A4F1A4E4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83539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0EF9B0-EA3F-4741-A5FC-082A275DE724}" type="datetimeFigureOut">
              <a:rPr lang="ru-RU" smtClean="0"/>
              <a:pPr>
                <a:defRPr/>
              </a:pPr>
              <a:t>05.03.2026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2C0C0-FDC7-45BD-8261-4317334DA0C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841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ut/>
      </p:transition>
    </mc:Choice>
    <mc:Fallback xmlns="">
      <p:transition spd="slow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EA0D3F-101B-49B2-85EE-16DA8FA1B471}" type="datetimeFigureOut">
              <a:rPr lang="ru-RU" smtClean="0"/>
              <a:pPr>
                <a:defRPr/>
              </a:pPr>
              <a:t>05.03.2026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D18A3-D6C0-4C6C-952D-0566EE6E0ED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860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ut/>
      </p:transition>
    </mc:Choice>
    <mc:Fallback xmlns="">
      <p:transition spd="slow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EA0D3F-101B-49B2-85EE-16DA8FA1B471}" type="datetimeFigureOut">
              <a:rPr lang="ru-RU" smtClean="0"/>
              <a:pPr>
                <a:defRPr/>
              </a:pPr>
              <a:t>05.03.2026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D18A3-D6C0-4C6C-952D-0566EE6E0ED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026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ut/>
      </p:transition>
    </mc:Choice>
    <mc:Fallback xmlns="">
      <p:transition spd="slow"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EA0D3F-101B-49B2-85EE-16DA8FA1B471}" type="datetimeFigureOut">
              <a:rPr lang="ru-RU" smtClean="0"/>
              <a:pPr>
                <a:defRPr/>
              </a:pPr>
              <a:t>05.03.2026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D18A3-D6C0-4C6C-952D-0566EE6E0ED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58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ut/>
      </p:transition>
    </mc:Choice>
    <mc:Fallback xmlns="">
      <p:transition spd="slow"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EA0D3F-101B-49B2-85EE-16DA8FA1B471}" type="datetimeFigureOut">
              <a:rPr lang="ru-RU" smtClean="0"/>
              <a:pPr>
                <a:defRPr/>
              </a:pPr>
              <a:t>05.03.2026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D18A3-D6C0-4C6C-952D-0566EE6E0ED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357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ut/>
      </p:transition>
    </mc:Choice>
    <mc:Fallback xmlns="">
      <p:transition spd="slow"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EA0D3F-101B-49B2-85EE-16DA8FA1B471}" type="datetimeFigureOut">
              <a:rPr lang="ru-RU" smtClean="0"/>
              <a:pPr>
                <a:defRPr/>
              </a:pPr>
              <a:t>05.03.2026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D18A3-D6C0-4C6C-952D-0566EE6E0ED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529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ut/>
      </p:transition>
    </mc:Choice>
    <mc:Fallback xmlns="">
      <p:transition spd="slow"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273294-31F2-4ED9-A49D-C6D97F0CFDF0}" type="datetimeFigureOut">
              <a:rPr lang="ru-RU" smtClean="0"/>
              <a:pPr>
                <a:defRPr/>
              </a:pPr>
              <a:t>05.03.2026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8F7A9-476C-4AF5-9DF7-9F7AFAEEC7B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982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ut/>
      </p:transition>
    </mc:Choice>
    <mc:Fallback xmlns="">
      <p:transition spd="slow"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89195E-AFD1-4617-89D5-22FF9E2E8F00}" type="datetimeFigureOut">
              <a:rPr lang="ru-RU" smtClean="0"/>
              <a:pPr>
                <a:defRPr/>
              </a:pPr>
              <a:t>05.03.2026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238CE-4730-45B7-807E-E80B0669AF5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209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ut/>
      </p:transition>
    </mc:Choice>
    <mc:Fallback xmlns="">
      <p:transition spd="slow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19478D-4A9D-4CF6-B88C-183C939E0B02}" type="datetimeFigureOut">
              <a:rPr lang="ru-RU" smtClean="0"/>
              <a:pPr>
                <a:defRPr/>
              </a:pPr>
              <a:t>05.03.2026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4867D6-ECAE-4BC5-BB7A-8089664D857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907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ut/>
      </p:transition>
    </mc:Choice>
    <mc:Fallback xmlns="">
      <p:transition spd="slow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166791-FBF9-45AF-8EC1-6EBC091F1AE1}" type="datetimeFigureOut">
              <a:rPr lang="ru-RU" smtClean="0"/>
              <a:pPr>
                <a:defRPr/>
              </a:pPr>
              <a:t>05.03.2026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C4D69-6FCB-4D77-8B00-F74458A3109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313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ut/>
      </p:transition>
    </mc:Choice>
    <mc:Fallback xmlns="">
      <p:transition spd="slow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2DAA5-8834-44E9-B74A-1AC6F1CFEAFB}" type="datetimeFigureOut">
              <a:rPr lang="ru-RU" smtClean="0"/>
              <a:pPr>
                <a:defRPr/>
              </a:pPr>
              <a:t>05.03.2026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D1ECC-A6FC-4543-9677-571A0B5EB25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052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ut/>
      </p:transition>
    </mc:Choice>
    <mc:Fallback xmlns="">
      <p:transition spd="slow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307206-E11E-4647-B492-54B3D1A898CB}" type="datetimeFigureOut">
              <a:rPr lang="ru-RU" smtClean="0"/>
              <a:pPr>
                <a:defRPr/>
              </a:pPr>
              <a:t>05.03.2026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CD9DA4-F637-42E8-9644-682140E3870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939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ut/>
      </p:transition>
    </mc:Choice>
    <mc:Fallback xmlns="">
      <p:transition spd="slow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836535-7B3E-4CDC-B4EF-701E640AEB97}" type="datetimeFigureOut">
              <a:rPr lang="ru-RU" smtClean="0"/>
              <a:pPr>
                <a:defRPr/>
              </a:pPr>
              <a:t>05.03.2026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A4E30-4C36-42C9-A283-8964350386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60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ut/>
      </p:transition>
    </mc:Choice>
    <mc:Fallback xmlns="">
      <p:transition spd="slow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73CF58-7F97-420B-B0D4-9466B79E8EC2}" type="datetimeFigureOut">
              <a:rPr lang="ru-RU" smtClean="0"/>
              <a:pPr>
                <a:defRPr/>
              </a:pPr>
              <a:t>05.03.2026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5C780-556E-474D-81D5-7EA7AD50A5F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974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ut/>
      </p:transition>
    </mc:Choice>
    <mc:Fallback xmlns="">
      <p:transition spd="slow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1186DA-9B2A-43B8-8B56-32FC1EB28FD0}" type="datetimeFigureOut">
              <a:rPr lang="ru-RU" smtClean="0"/>
              <a:pPr>
                <a:defRPr/>
              </a:pPr>
              <a:t>05.03.2026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51069-9D02-47D8-A4BD-03EA15E1425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433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ut/>
      </p:transition>
    </mc:Choice>
    <mc:Fallback xmlns="">
      <p:transition spd="slow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01D88A-2284-44CE-ABC0-E9E4944A7BE2}" type="datetimeFigureOut">
              <a:rPr lang="ru-RU" smtClean="0"/>
              <a:pPr>
                <a:defRPr/>
              </a:pPr>
              <a:t>05.03.2026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8C275-8F1C-4FCC-99AB-6ADF26D4F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256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ut/>
      </p:transition>
    </mc:Choice>
    <mc:Fallback xmlns="">
      <p:transition spd="slow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5EA0D3F-101B-49B2-85EE-16DA8FA1B471}" type="datetimeFigureOut">
              <a:rPr lang="ru-RU" smtClean="0"/>
              <a:pPr>
                <a:defRPr/>
              </a:pPr>
              <a:t>05.03.2026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94D18A3-D6C0-4C6C-952D-0566EE6E0ED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879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</p:sldLayoutIdLst>
  <mc:AlternateContent xmlns:mc="http://schemas.openxmlformats.org/markup-compatibility/2006" xmlns:p14="http://schemas.microsoft.com/office/powerpoint/2010/main">
    <mc:Choice Requires="p14">
      <p:transition spd="slow" p14:dur="3000">
        <p:cut/>
      </p:transition>
    </mc:Choice>
    <mc:Fallback xmlns="">
      <p:transition spd="slow">
        <p:cut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ozinki.sarmo.r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24176" y="-16233"/>
            <a:ext cx="12192000" cy="26936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81E66"/>
              </a:solidFill>
            </a:endParaRPr>
          </a:p>
        </p:txBody>
      </p:sp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739778" y="1852247"/>
            <a:ext cx="184731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215"/>
          </a:p>
        </p:txBody>
      </p:sp>
      <p:sp>
        <p:nvSpPr>
          <p:cNvPr id="5125" name="TextBox 10"/>
          <p:cNvSpPr txBox="1">
            <a:spLocks noChangeArrowheads="1"/>
          </p:cNvSpPr>
          <p:nvPr/>
        </p:nvSpPr>
        <p:spPr bwMode="auto">
          <a:xfrm>
            <a:off x="5783264" y="-791308"/>
            <a:ext cx="9842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215"/>
          </a:p>
        </p:txBody>
      </p:sp>
      <p:sp>
        <p:nvSpPr>
          <p:cNvPr id="2" name="TextBox 1"/>
          <p:cNvSpPr txBox="1"/>
          <p:nvPr/>
        </p:nvSpPr>
        <p:spPr>
          <a:xfrm>
            <a:off x="-24176" y="2154596"/>
            <a:ext cx="1033795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dirty="0">
                <a:solidFill>
                  <a:srgbClr val="1B9D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 работе органов местного самоуправления </a:t>
            </a:r>
          </a:p>
          <a:p>
            <a:pPr algn="ctr"/>
            <a:r>
              <a:rPr lang="ru-RU" sz="3300" b="1" dirty="0">
                <a:solidFill>
                  <a:srgbClr val="1B9D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 предпринимательским сообществом на территории Озинского муниципального района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B5B8FD0-BE5F-ACD5-A8EB-B71B3556DD3C}"/>
              </a:ext>
            </a:extLst>
          </p:cNvPr>
          <p:cNvSpPr/>
          <p:nvPr/>
        </p:nvSpPr>
        <p:spPr>
          <a:xfrm>
            <a:off x="0" y="6629976"/>
            <a:ext cx="12192000" cy="26936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81E66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A6CD6A0-3E32-8598-5456-DA621ED9B4A3}"/>
              </a:ext>
            </a:extLst>
          </p:cNvPr>
          <p:cNvSpPr/>
          <p:nvPr/>
        </p:nvSpPr>
        <p:spPr>
          <a:xfrm>
            <a:off x="0" y="6459523"/>
            <a:ext cx="419450" cy="43562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81E66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5181F28-C914-CE19-3AFA-6727C1B3F255}"/>
              </a:ext>
            </a:extLst>
          </p:cNvPr>
          <p:cNvSpPr/>
          <p:nvPr/>
        </p:nvSpPr>
        <p:spPr>
          <a:xfrm>
            <a:off x="11774803" y="6451736"/>
            <a:ext cx="419450" cy="43562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81E66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C04F05F-E78B-D40A-788A-0A0021CE343F}"/>
              </a:ext>
            </a:extLst>
          </p:cNvPr>
          <p:cNvSpPr/>
          <p:nvPr/>
        </p:nvSpPr>
        <p:spPr>
          <a:xfrm>
            <a:off x="-24177" y="-16233"/>
            <a:ext cx="441373" cy="43562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81E66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C359C2B-7923-AD89-C0CF-54365FFE0C57}"/>
              </a:ext>
            </a:extLst>
          </p:cNvPr>
          <p:cNvSpPr/>
          <p:nvPr/>
        </p:nvSpPr>
        <p:spPr>
          <a:xfrm>
            <a:off x="11750627" y="-16234"/>
            <a:ext cx="441373" cy="43562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481E6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739778" y="1852247"/>
            <a:ext cx="184731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215"/>
          </a:p>
        </p:txBody>
      </p:sp>
      <p:sp>
        <p:nvSpPr>
          <p:cNvPr id="5125" name="TextBox 10"/>
          <p:cNvSpPr txBox="1">
            <a:spLocks noChangeArrowheads="1"/>
          </p:cNvSpPr>
          <p:nvPr/>
        </p:nvSpPr>
        <p:spPr bwMode="auto">
          <a:xfrm>
            <a:off x="5783264" y="-791308"/>
            <a:ext cx="9842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215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862122504"/>
              </p:ext>
            </p:extLst>
          </p:nvPr>
        </p:nvGraphicFramePr>
        <p:xfrm>
          <a:off x="739778" y="2463683"/>
          <a:ext cx="9001751" cy="3915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36699" y="605880"/>
            <a:ext cx="888913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Государственная поддержка в виде субсидий из областно</a:t>
            </a:r>
            <a:r>
              <a:rPr lang="ru-RU" sz="2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 и федерального бюджетов сельхозтоваропроизводителям Озинского района</a:t>
            </a:r>
            <a:endParaRPr lang="ru-RU" sz="2400" b="1" cap="none" spc="0" dirty="0">
              <a:ln w="1905"/>
              <a:solidFill>
                <a:schemeClr val="accent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B92F30D-BFA9-6CBB-E7D3-FCE8A7962FE7}"/>
              </a:ext>
            </a:extLst>
          </p:cNvPr>
          <p:cNvSpPr/>
          <p:nvPr/>
        </p:nvSpPr>
        <p:spPr>
          <a:xfrm>
            <a:off x="-24176" y="-16233"/>
            <a:ext cx="12192000" cy="26936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81E66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546FBB4-C19A-9656-0822-FEB2C1339F39}"/>
              </a:ext>
            </a:extLst>
          </p:cNvPr>
          <p:cNvSpPr/>
          <p:nvPr/>
        </p:nvSpPr>
        <p:spPr>
          <a:xfrm>
            <a:off x="0" y="6629976"/>
            <a:ext cx="12192000" cy="26936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81E66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05A9EB5-6775-6C69-C571-D817D4CB7A26}"/>
              </a:ext>
            </a:extLst>
          </p:cNvPr>
          <p:cNvSpPr/>
          <p:nvPr/>
        </p:nvSpPr>
        <p:spPr>
          <a:xfrm>
            <a:off x="0" y="6459523"/>
            <a:ext cx="419450" cy="43562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81E66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0D2A89B-CC29-D542-8257-BBBB3CF25EB5}"/>
              </a:ext>
            </a:extLst>
          </p:cNvPr>
          <p:cNvSpPr/>
          <p:nvPr/>
        </p:nvSpPr>
        <p:spPr>
          <a:xfrm>
            <a:off x="11774803" y="6451736"/>
            <a:ext cx="419450" cy="43562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81E66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F727074-B4A1-2A2D-8E6E-DBF47CD67714}"/>
              </a:ext>
            </a:extLst>
          </p:cNvPr>
          <p:cNvSpPr/>
          <p:nvPr/>
        </p:nvSpPr>
        <p:spPr>
          <a:xfrm>
            <a:off x="-24177" y="-16233"/>
            <a:ext cx="441373" cy="43562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81E66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47449F7-58D5-B4A1-D7CE-1023FC589DD0}"/>
              </a:ext>
            </a:extLst>
          </p:cNvPr>
          <p:cNvSpPr/>
          <p:nvPr/>
        </p:nvSpPr>
        <p:spPr>
          <a:xfrm>
            <a:off x="11750627" y="-16234"/>
            <a:ext cx="441373" cy="43562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481E66"/>
              </a:solidFill>
            </a:endParaRP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C0ABBFB7-B832-9E0A-2E10-E2B23C024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Всего направлено бюджетных средств: 11,2 млн. рублей, в том числе: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Растениеводство –5,0 млн. рублей.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Животноводство –3,1 млн. рублей.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Единовременная денежная выплата молодым специалистам- 320,0 тыс. рублей.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комплексного развития сельских территорий) – 2,4 млн. рублей.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Подготовка проектов межевания земельных участков и на проведение кадастровых работ-381,6 тыс. рублей.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97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83544D-0927-7302-FC35-396F774FB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CBE06FD-9DB3-0CBD-BE4F-5F25C736AA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F2FB022-EE77-C695-A69E-C070930EE2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98F193C-69E9-25B2-6DF5-BB651EE37C84}"/>
              </a:ext>
            </a:extLst>
          </p:cNvPr>
          <p:cNvSpPr/>
          <p:nvPr/>
        </p:nvSpPr>
        <p:spPr>
          <a:xfrm>
            <a:off x="0" y="6459523"/>
            <a:ext cx="419450" cy="43562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81E66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F570F77-CCD8-394F-1F5D-00C0391B38AD}"/>
              </a:ext>
            </a:extLst>
          </p:cNvPr>
          <p:cNvSpPr/>
          <p:nvPr/>
        </p:nvSpPr>
        <p:spPr>
          <a:xfrm>
            <a:off x="-24177" y="-16233"/>
            <a:ext cx="441373" cy="43562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81E66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003706-01CA-358F-7377-B9E69DABEA1A}"/>
              </a:ext>
            </a:extLst>
          </p:cNvPr>
          <p:cNvSpPr txBox="1"/>
          <p:nvPr/>
        </p:nvSpPr>
        <p:spPr>
          <a:xfrm>
            <a:off x="368943" y="1877067"/>
            <a:ext cx="5043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ED7D31"/>
                </a:solidFill>
                <a:ea typeface="Roboto Black" panose="02000000000000000000" pitchFamily="2" charset="0"/>
                <a:cs typeface="Arial" panose="020B0604020202020204" pitchFamily="34" charset="0"/>
              </a:rPr>
              <a:t>Внедрение муниципального инвестиционного стандарта: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1687D77-6DAD-6EE0-6970-6FFFACB54BFC}"/>
              </a:ext>
            </a:extLst>
          </p:cNvPr>
          <p:cNvSpPr/>
          <p:nvPr/>
        </p:nvSpPr>
        <p:spPr>
          <a:xfrm>
            <a:off x="662339" y="2878664"/>
            <a:ext cx="4406049" cy="621912"/>
          </a:xfrm>
          <a:prstGeom prst="round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поддержки новых инвестиционных проектов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A70818B7-BD44-A105-528B-27646E5210FD}"/>
              </a:ext>
            </a:extLst>
          </p:cNvPr>
          <p:cNvSpPr/>
          <p:nvPr/>
        </p:nvSpPr>
        <p:spPr>
          <a:xfrm>
            <a:off x="662339" y="3614266"/>
            <a:ext cx="4406049" cy="621912"/>
          </a:xfrm>
          <a:prstGeom prst="round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инвестиционного профиля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DA4D8D6C-6D61-72A9-AACB-CE0C3380265F}"/>
              </a:ext>
            </a:extLst>
          </p:cNvPr>
          <p:cNvSpPr/>
          <p:nvPr/>
        </p:nvSpPr>
        <p:spPr>
          <a:xfrm>
            <a:off x="662339" y="4349868"/>
            <a:ext cx="4406049" cy="621912"/>
          </a:xfrm>
          <a:prstGeom prst="round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Назначение инвестиционного уполномоченного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955D694C-CDCB-3B58-DB6C-AC566EF19F26}"/>
              </a:ext>
            </a:extLst>
          </p:cNvPr>
          <p:cNvSpPr/>
          <p:nvPr/>
        </p:nvSpPr>
        <p:spPr>
          <a:xfrm>
            <a:off x="662339" y="5085469"/>
            <a:ext cx="4406049" cy="621912"/>
          </a:xfrm>
          <a:prstGeom prst="round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нового регламента сопровождения инвестиционных проектов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8F6B604-E203-62DF-794A-E592728674E7}"/>
              </a:ext>
            </a:extLst>
          </p:cNvPr>
          <p:cNvSpPr/>
          <p:nvPr/>
        </p:nvSpPr>
        <p:spPr>
          <a:xfrm>
            <a:off x="7591425" y="1635114"/>
            <a:ext cx="3890013" cy="4751937"/>
          </a:xfrm>
          <a:prstGeom prst="round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35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C762A2-F29B-D5E0-A207-EA276F43B935}"/>
              </a:ext>
            </a:extLst>
          </p:cNvPr>
          <p:cNvSpPr txBox="1"/>
          <p:nvPr/>
        </p:nvSpPr>
        <p:spPr>
          <a:xfrm>
            <a:off x="1216118" y="359310"/>
            <a:ext cx="85040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ea typeface="PT Astra Serif" panose="020A0603040505020204" pitchFamily="18" charset="-52"/>
                <a:cs typeface="Arial" panose="020B0604020202020204" pitchFamily="34" charset="0"/>
              </a:rPr>
              <a:t>Повышение инвестиционной привлекательности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751496D-246D-0D13-E99E-4AF58CE882AB}"/>
              </a:ext>
            </a:extLst>
          </p:cNvPr>
          <p:cNvSpPr/>
          <p:nvPr/>
        </p:nvSpPr>
        <p:spPr>
          <a:xfrm>
            <a:off x="-24176" y="-16233"/>
            <a:ext cx="12192000" cy="26936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81E66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37ED782-B017-C6B3-9CCA-D43109E97F22}"/>
              </a:ext>
            </a:extLst>
          </p:cNvPr>
          <p:cNvSpPr/>
          <p:nvPr/>
        </p:nvSpPr>
        <p:spPr>
          <a:xfrm>
            <a:off x="11750627" y="-16234"/>
            <a:ext cx="441373" cy="43562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481E66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710B71E-6B51-FC79-3296-2C893C584F4F}"/>
              </a:ext>
            </a:extLst>
          </p:cNvPr>
          <p:cNvSpPr/>
          <p:nvPr/>
        </p:nvSpPr>
        <p:spPr>
          <a:xfrm>
            <a:off x="0" y="6629976"/>
            <a:ext cx="12192000" cy="26936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81E66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CDF64E0-8F9C-D8C9-27C0-7701A58CE5F6}"/>
              </a:ext>
            </a:extLst>
          </p:cNvPr>
          <p:cNvSpPr/>
          <p:nvPr/>
        </p:nvSpPr>
        <p:spPr>
          <a:xfrm>
            <a:off x="11774803" y="6451736"/>
            <a:ext cx="419450" cy="43562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81E66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B5099D-A1FD-D92B-AB9D-D76960B08D6A}"/>
              </a:ext>
            </a:extLst>
          </p:cNvPr>
          <p:cNvSpPr txBox="1"/>
          <p:nvPr/>
        </p:nvSpPr>
        <p:spPr>
          <a:xfrm>
            <a:off x="7841696" y="1966496"/>
            <a:ext cx="347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ИТОГИ 2024 ГОДА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8A3026-9241-F3D4-091D-4C2D700EBA3A}"/>
              </a:ext>
            </a:extLst>
          </p:cNvPr>
          <p:cNvSpPr txBox="1"/>
          <p:nvPr/>
        </p:nvSpPr>
        <p:spPr>
          <a:xfrm>
            <a:off x="7799069" y="2684227"/>
            <a:ext cx="347472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dirty="0">
                <a:solidFill>
                  <a:srgbClr val="ED7D31"/>
                </a:solidFill>
              </a:rPr>
              <a:t>11 </a:t>
            </a:r>
          </a:p>
          <a:p>
            <a:pPr algn="ctr"/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инвестиционных проектов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3E0E7E-0A09-5E91-29BC-BE174D9B9018}"/>
              </a:ext>
            </a:extLst>
          </p:cNvPr>
          <p:cNvSpPr txBox="1"/>
          <p:nvPr/>
        </p:nvSpPr>
        <p:spPr>
          <a:xfrm>
            <a:off x="7664331" y="3893323"/>
            <a:ext cx="374419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dirty="0">
                <a:solidFill>
                  <a:srgbClr val="ED7D31"/>
                </a:solidFill>
              </a:rPr>
              <a:t>400 млн. руб.</a:t>
            </a:r>
          </a:p>
          <a:p>
            <a:pPr algn="ctr"/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освоено инвестиций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3F5D13E-48BB-B150-54D0-953B9124FFD0}"/>
              </a:ext>
            </a:extLst>
          </p:cNvPr>
          <p:cNvSpPr txBox="1"/>
          <p:nvPr/>
        </p:nvSpPr>
        <p:spPr>
          <a:xfrm>
            <a:off x="8181331" y="5102420"/>
            <a:ext cx="279545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dirty="0">
                <a:solidFill>
                  <a:srgbClr val="ED7D31"/>
                </a:solidFill>
              </a:rPr>
              <a:t>38 </a:t>
            </a:r>
          </a:p>
          <a:p>
            <a:pPr algn="ctr"/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создано рабочих мест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8E91E0A9-624B-6DD4-18F6-37669E0FDFA0}"/>
              </a:ext>
            </a:extLst>
          </p:cNvPr>
          <p:cNvGrpSpPr/>
          <p:nvPr/>
        </p:nvGrpSpPr>
        <p:grpSpPr>
          <a:xfrm>
            <a:off x="8846548" y="1436528"/>
            <a:ext cx="1465015" cy="332750"/>
            <a:chOff x="1551639" y="5006011"/>
            <a:chExt cx="1277748" cy="35774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6" name="Параллелограмм 35">
              <a:extLst>
                <a:ext uri="{FF2B5EF4-FFF2-40B4-BE49-F238E27FC236}">
                  <a16:creationId xmlns:a16="http://schemas.microsoft.com/office/drawing/2014/main" id="{1D02F2D4-D806-7DAD-51BF-983225DAAF83}"/>
                </a:ext>
              </a:extLst>
            </p:cNvPr>
            <p:cNvSpPr/>
            <p:nvPr/>
          </p:nvSpPr>
          <p:spPr>
            <a:xfrm rot="633057">
              <a:off x="1551639" y="5009283"/>
              <a:ext cx="179070" cy="354474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араллелограмм 36">
              <a:extLst>
                <a:ext uri="{FF2B5EF4-FFF2-40B4-BE49-F238E27FC236}">
                  <a16:creationId xmlns:a16="http://schemas.microsoft.com/office/drawing/2014/main" id="{8715A32A-EE00-86CB-4D58-1F14754F21F7}"/>
                </a:ext>
              </a:extLst>
            </p:cNvPr>
            <p:cNvSpPr/>
            <p:nvPr/>
          </p:nvSpPr>
          <p:spPr>
            <a:xfrm rot="633057">
              <a:off x="1914970" y="5006012"/>
              <a:ext cx="179070" cy="354474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араллелограмм 37">
              <a:extLst>
                <a:ext uri="{FF2B5EF4-FFF2-40B4-BE49-F238E27FC236}">
                  <a16:creationId xmlns:a16="http://schemas.microsoft.com/office/drawing/2014/main" id="{B9D57F33-076C-59CF-319E-63E0CC1B9B69}"/>
                </a:ext>
              </a:extLst>
            </p:cNvPr>
            <p:cNvSpPr/>
            <p:nvPr/>
          </p:nvSpPr>
          <p:spPr>
            <a:xfrm rot="633057">
              <a:off x="2288167" y="5006011"/>
              <a:ext cx="179070" cy="354474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араллелограмм 38">
              <a:extLst>
                <a:ext uri="{FF2B5EF4-FFF2-40B4-BE49-F238E27FC236}">
                  <a16:creationId xmlns:a16="http://schemas.microsoft.com/office/drawing/2014/main" id="{52CE8DCC-5C26-63A5-A660-05BAB6422263}"/>
                </a:ext>
              </a:extLst>
            </p:cNvPr>
            <p:cNvSpPr/>
            <p:nvPr/>
          </p:nvSpPr>
          <p:spPr>
            <a:xfrm rot="633057">
              <a:off x="2650317" y="5006012"/>
              <a:ext cx="179070" cy="354474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90194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19" grpId="0" animBg="1"/>
      <p:bldP spid="20" grpId="0" animBg="1"/>
      <p:bldP spid="21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FB8138-E1B2-BE8B-7BDF-BFDBC4C3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8359602" cy="1502875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Лауреаты конкурсов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E424C6E-EB0B-315F-2FBF-EF511C4376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159"/>
            <a:ext cx="5089698" cy="6031094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1B2ECB9F-5B14-308C-A1FE-34A0CAD13D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912" y="1420813"/>
            <a:ext cx="3571875" cy="4762500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38FF90E-EFE7-3BD3-35B9-16B436064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696" y="597159"/>
            <a:ext cx="4987365" cy="603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8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EABEE-6D93-C5AC-0681-6DAFF403C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7">
            <a:extLst>
              <a:ext uri="{FF2B5EF4-FFF2-40B4-BE49-F238E27FC236}">
                <a16:creationId xmlns:a16="http://schemas.microsoft.com/office/drawing/2014/main" id="{78B180AD-6200-860C-D046-65FBDBB87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78" y="1852247"/>
            <a:ext cx="184731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215"/>
          </a:p>
        </p:txBody>
      </p:sp>
      <p:sp>
        <p:nvSpPr>
          <p:cNvPr id="5125" name="TextBox 10">
            <a:extLst>
              <a:ext uri="{FF2B5EF4-FFF2-40B4-BE49-F238E27FC236}">
                <a16:creationId xmlns:a16="http://schemas.microsoft.com/office/drawing/2014/main" id="{468A8248-CADC-949C-BA9B-D5D4C4A71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3264" y="-791308"/>
            <a:ext cx="9842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215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ACF50A7-E43D-806B-325A-DEC3AD4BCDC6}"/>
              </a:ext>
            </a:extLst>
          </p:cNvPr>
          <p:cNvSpPr/>
          <p:nvPr/>
        </p:nvSpPr>
        <p:spPr>
          <a:xfrm>
            <a:off x="316485" y="-32732"/>
            <a:ext cx="12192000" cy="26936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81E66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6CC695B-0380-2317-D0FD-AB8525F89234}"/>
              </a:ext>
            </a:extLst>
          </p:cNvPr>
          <p:cNvSpPr/>
          <p:nvPr/>
        </p:nvSpPr>
        <p:spPr>
          <a:xfrm>
            <a:off x="0" y="6629976"/>
            <a:ext cx="12192000" cy="26936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81E66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076726B-64A6-45DC-1A75-FDF3D5DBB897}"/>
              </a:ext>
            </a:extLst>
          </p:cNvPr>
          <p:cNvSpPr/>
          <p:nvPr/>
        </p:nvSpPr>
        <p:spPr>
          <a:xfrm>
            <a:off x="0" y="6459523"/>
            <a:ext cx="419450" cy="43562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81E66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7F40EF8-389F-FEB8-47A5-81BBEBE32D18}"/>
              </a:ext>
            </a:extLst>
          </p:cNvPr>
          <p:cNvSpPr/>
          <p:nvPr/>
        </p:nvSpPr>
        <p:spPr>
          <a:xfrm>
            <a:off x="11774803" y="6451736"/>
            <a:ext cx="419450" cy="43562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81E66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0F2F5F1-1DD9-ECAC-C768-CE650FD64EB6}"/>
              </a:ext>
            </a:extLst>
          </p:cNvPr>
          <p:cNvSpPr/>
          <p:nvPr/>
        </p:nvSpPr>
        <p:spPr>
          <a:xfrm>
            <a:off x="-24177" y="-16233"/>
            <a:ext cx="441373" cy="43562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81E66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300A613-E910-CA57-5D24-2F37D2050D61}"/>
              </a:ext>
            </a:extLst>
          </p:cNvPr>
          <p:cNvSpPr/>
          <p:nvPr/>
        </p:nvSpPr>
        <p:spPr>
          <a:xfrm>
            <a:off x="11750627" y="-16234"/>
            <a:ext cx="441373" cy="43562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481E66"/>
              </a:solidFill>
            </a:endParaRPr>
          </a:p>
        </p:txBody>
      </p:sp>
      <p:pic>
        <p:nvPicPr>
          <p:cNvPr id="15" name="Picture 3" descr="C:\Users\ITO\Downloads\презентация москва\колос.jpg">
            <a:extLst>
              <a:ext uri="{FF2B5EF4-FFF2-40B4-BE49-F238E27FC236}">
                <a16:creationId xmlns:a16="http://schemas.microsoft.com/office/drawing/2014/main" id="{6CD45660-55BC-252B-2B7B-2B6EF1336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85" y="253132"/>
            <a:ext cx="320213" cy="8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97712ED-1002-BBDF-95F8-14995FA4D8CE}"/>
              </a:ext>
            </a:extLst>
          </p:cNvPr>
          <p:cNvSpPr/>
          <p:nvPr/>
        </p:nvSpPr>
        <p:spPr>
          <a:xfrm>
            <a:off x="3284379" y="5630648"/>
            <a:ext cx="824674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Телефон горячей линии для решения вопросов по бизнесу 4-13-64, </a:t>
            </a:r>
          </a:p>
          <a:p>
            <a:pPr algn="ctr"/>
            <a:r>
              <a:rPr lang="ru-RU" sz="20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зам. главы администрации Озинского МР по экономике и</a:t>
            </a:r>
          </a:p>
          <a:p>
            <a:pPr algn="ctr"/>
            <a:r>
              <a:rPr lang="ru-RU" sz="20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инвестиционной политике 4-12-37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E9FF33-5F43-504F-8155-29A2A4A1C3F0}"/>
              </a:ext>
            </a:extLst>
          </p:cNvPr>
          <p:cNvSpPr txBox="1"/>
          <p:nvPr/>
        </p:nvSpPr>
        <p:spPr>
          <a:xfrm>
            <a:off x="476591" y="5126935"/>
            <a:ext cx="8935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0" b="1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39868B-6D05-BDFB-ED88-D41BE332C1F7}"/>
              </a:ext>
            </a:extLst>
          </p:cNvPr>
          <p:cNvSpPr txBox="1"/>
          <p:nvPr/>
        </p:nvSpPr>
        <p:spPr>
          <a:xfrm>
            <a:off x="924509" y="656555"/>
            <a:ext cx="85297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ED7D31"/>
                </a:solidFill>
                <a:cs typeface="Arial" panose="020B0604020202020204" pitchFamily="34" charset="0"/>
              </a:rPr>
              <a:t>Муниципальная политика </a:t>
            </a:r>
          </a:p>
          <a:p>
            <a:pPr algn="just"/>
            <a:r>
              <a:rPr lang="ru-RU" sz="2000" b="1" dirty="0">
                <a:solidFill>
                  <a:srgbClr val="1B9D2E"/>
                </a:solidFill>
                <a:cs typeface="Arial" panose="020B0604020202020204" pitchFamily="34" charset="0"/>
              </a:rPr>
              <a:t>в области развития  малого и среднего предпринимательства направлена  на обеспечение  благоприятных  условий и оказание содействия в развитии бизнеса, увеличение количества  субъектов малого и среднего предпринимательства, обеспечение занятости населения.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2D099E-95E7-5F75-5265-B3620ED690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19" y="2990898"/>
            <a:ext cx="3696291" cy="204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0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3000" accel="6000" decel="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11111E-6 L -2.44531 0.00695 " pathEditMode="relative" rAng="0" ptsTypes="AA">
                                      <p:cBhvr>
                                        <p:cTn id="6" dur="3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66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739778" y="1852247"/>
            <a:ext cx="184731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215"/>
          </a:p>
        </p:txBody>
      </p:sp>
      <p:sp>
        <p:nvSpPr>
          <p:cNvPr id="5125" name="TextBox 10"/>
          <p:cNvSpPr txBox="1">
            <a:spLocks noChangeArrowheads="1"/>
          </p:cNvSpPr>
          <p:nvPr/>
        </p:nvSpPr>
        <p:spPr bwMode="auto">
          <a:xfrm>
            <a:off x="5783264" y="-791308"/>
            <a:ext cx="9842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215"/>
          </a:p>
        </p:txBody>
      </p:sp>
      <p:sp>
        <p:nvSpPr>
          <p:cNvPr id="2" name="TextBox 1"/>
          <p:cNvSpPr txBox="1"/>
          <p:nvPr/>
        </p:nvSpPr>
        <p:spPr>
          <a:xfrm>
            <a:off x="832143" y="1615246"/>
            <a:ext cx="54879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B9D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Работа с предпринимательским сообществом является  приоритетной  для администрации  Озинского муниципального района и выстраивается  в соответствии со статьей 15 Федерального закона от 06.11.2003 года №131-ФЗ «Об общих принципах организации местного самоуправления в Российской Федерации».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0">
            <a:off x="6932352" y="2003088"/>
            <a:ext cx="2155478" cy="323523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4B2C338-742F-D12C-D09A-C3AE3FC02E02}"/>
              </a:ext>
            </a:extLst>
          </p:cNvPr>
          <p:cNvSpPr/>
          <p:nvPr/>
        </p:nvSpPr>
        <p:spPr>
          <a:xfrm>
            <a:off x="-24176" y="-16233"/>
            <a:ext cx="12192000" cy="26936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81E66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062B3B2-5D63-9E4D-A8F2-72973436F8A5}"/>
              </a:ext>
            </a:extLst>
          </p:cNvPr>
          <p:cNvSpPr/>
          <p:nvPr/>
        </p:nvSpPr>
        <p:spPr>
          <a:xfrm>
            <a:off x="0" y="6629976"/>
            <a:ext cx="12192000" cy="26936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81E66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68E2EA6-ABFF-B328-D3A9-245122671531}"/>
              </a:ext>
            </a:extLst>
          </p:cNvPr>
          <p:cNvSpPr/>
          <p:nvPr/>
        </p:nvSpPr>
        <p:spPr>
          <a:xfrm>
            <a:off x="0" y="6459523"/>
            <a:ext cx="419450" cy="43562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81E66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4122878-C0C9-50DE-B2CC-CE5A3E385A71}"/>
              </a:ext>
            </a:extLst>
          </p:cNvPr>
          <p:cNvSpPr/>
          <p:nvPr/>
        </p:nvSpPr>
        <p:spPr>
          <a:xfrm>
            <a:off x="11774803" y="6451736"/>
            <a:ext cx="419450" cy="43562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81E66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1441732-C870-7DB1-9829-41769BFAF646}"/>
              </a:ext>
            </a:extLst>
          </p:cNvPr>
          <p:cNvSpPr/>
          <p:nvPr/>
        </p:nvSpPr>
        <p:spPr>
          <a:xfrm>
            <a:off x="-24177" y="-16233"/>
            <a:ext cx="441373" cy="43562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81E66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2F34C57-386A-6FC2-ACB4-3F75DCDFC172}"/>
              </a:ext>
            </a:extLst>
          </p:cNvPr>
          <p:cNvSpPr/>
          <p:nvPr/>
        </p:nvSpPr>
        <p:spPr>
          <a:xfrm>
            <a:off x="11750627" y="-16234"/>
            <a:ext cx="441373" cy="43562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481E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27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739778" y="1852247"/>
            <a:ext cx="184731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215"/>
          </a:p>
        </p:txBody>
      </p:sp>
      <p:sp>
        <p:nvSpPr>
          <p:cNvPr id="5125" name="TextBox 10"/>
          <p:cNvSpPr txBox="1">
            <a:spLocks noChangeArrowheads="1"/>
          </p:cNvSpPr>
          <p:nvPr/>
        </p:nvSpPr>
        <p:spPr bwMode="auto">
          <a:xfrm>
            <a:off x="5783264" y="-791308"/>
            <a:ext cx="9842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215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634001466"/>
              </p:ext>
            </p:extLst>
          </p:nvPr>
        </p:nvGraphicFramePr>
        <p:xfrm>
          <a:off x="868785" y="1760171"/>
          <a:ext cx="10025807" cy="4618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36699" y="478896"/>
            <a:ext cx="8889138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600" b="1" cap="none" spc="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Динамика развития </a:t>
            </a:r>
          </a:p>
          <a:p>
            <a:pPr algn="ctr"/>
            <a:r>
              <a:rPr lang="ru-RU" sz="2600" b="1" cap="none" spc="0" dirty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малого и среднего предпринимательства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B92F30D-BFA9-6CBB-E7D3-FCE8A7962FE7}"/>
              </a:ext>
            </a:extLst>
          </p:cNvPr>
          <p:cNvSpPr/>
          <p:nvPr/>
        </p:nvSpPr>
        <p:spPr>
          <a:xfrm>
            <a:off x="-24176" y="-16233"/>
            <a:ext cx="12192000" cy="26936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81E66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546FBB4-C19A-9656-0822-FEB2C1339F39}"/>
              </a:ext>
            </a:extLst>
          </p:cNvPr>
          <p:cNvSpPr/>
          <p:nvPr/>
        </p:nvSpPr>
        <p:spPr>
          <a:xfrm>
            <a:off x="0" y="6629976"/>
            <a:ext cx="12192000" cy="26936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81E66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05A9EB5-6775-6C69-C571-D817D4CB7A26}"/>
              </a:ext>
            </a:extLst>
          </p:cNvPr>
          <p:cNvSpPr/>
          <p:nvPr/>
        </p:nvSpPr>
        <p:spPr>
          <a:xfrm>
            <a:off x="0" y="6459523"/>
            <a:ext cx="419450" cy="43562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81E66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0D2A89B-CC29-D542-8257-BBBB3CF25EB5}"/>
              </a:ext>
            </a:extLst>
          </p:cNvPr>
          <p:cNvSpPr/>
          <p:nvPr/>
        </p:nvSpPr>
        <p:spPr>
          <a:xfrm>
            <a:off x="11774803" y="6451736"/>
            <a:ext cx="419450" cy="43562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81E66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F727074-B4A1-2A2D-8E6E-DBF47CD67714}"/>
              </a:ext>
            </a:extLst>
          </p:cNvPr>
          <p:cNvSpPr/>
          <p:nvPr/>
        </p:nvSpPr>
        <p:spPr>
          <a:xfrm>
            <a:off x="-24177" y="-16233"/>
            <a:ext cx="441373" cy="43562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81E66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47449F7-58D5-B4A1-D7CE-1023FC589DD0}"/>
              </a:ext>
            </a:extLst>
          </p:cNvPr>
          <p:cNvSpPr/>
          <p:nvPr/>
        </p:nvSpPr>
        <p:spPr>
          <a:xfrm>
            <a:off x="11750627" y="-16234"/>
            <a:ext cx="441373" cy="43562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481E66"/>
              </a:solidFill>
            </a:endParaRPr>
          </a:p>
        </p:txBody>
      </p:sp>
      <p:sp>
        <p:nvSpPr>
          <p:cNvPr id="18" name="Дуга 17">
            <a:extLst>
              <a:ext uri="{FF2B5EF4-FFF2-40B4-BE49-F238E27FC236}">
                <a16:creationId xmlns:a16="http://schemas.microsoft.com/office/drawing/2014/main" id="{C43B84A9-4C0F-288E-588B-11D7DB2501FC}"/>
              </a:ext>
            </a:extLst>
          </p:cNvPr>
          <p:cNvSpPr/>
          <p:nvPr/>
        </p:nvSpPr>
        <p:spPr>
          <a:xfrm rot="18801289">
            <a:off x="3118854" y="2921822"/>
            <a:ext cx="1567814" cy="1428788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>
            <a:extLst>
              <a:ext uri="{FF2B5EF4-FFF2-40B4-BE49-F238E27FC236}">
                <a16:creationId xmlns:a16="http://schemas.microsoft.com/office/drawing/2014/main" id="{405439AD-A6D5-639D-5F03-7282749DAB12}"/>
              </a:ext>
            </a:extLst>
          </p:cNvPr>
          <p:cNvSpPr/>
          <p:nvPr/>
        </p:nvSpPr>
        <p:spPr>
          <a:xfrm rot="18801289">
            <a:off x="5048570" y="2625467"/>
            <a:ext cx="1567814" cy="1428788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>
            <a:extLst>
              <a:ext uri="{FF2B5EF4-FFF2-40B4-BE49-F238E27FC236}">
                <a16:creationId xmlns:a16="http://schemas.microsoft.com/office/drawing/2014/main" id="{D6BA008D-E273-1172-C612-1051BEDD4223}"/>
              </a:ext>
            </a:extLst>
          </p:cNvPr>
          <p:cNvSpPr/>
          <p:nvPr/>
        </p:nvSpPr>
        <p:spPr>
          <a:xfrm rot="18801289">
            <a:off x="7026215" y="2287812"/>
            <a:ext cx="1567814" cy="1428788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25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FF7605-7625-73AB-3F90-66FDA45D0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7">
            <a:extLst>
              <a:ext uri="{FF2B5EF4-FFF2-40B4-BE49-F238E27FC236}">
                <a16:creationId xmlns:a16="http://schemas.microsoft.com/office/drawing/2014/main" id="{ECD55F61-923B-F0A2-4656-1A76E75C3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78" y="1852247"/>
            <a:ext cx="184731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215"/>
          </a:p>
        </p:txBody>
      </p:sp>
      <p:sp>
        <p:nvSpPr>
          <p:cNvPr id="5125" name="TextBox 10">
            <a:extLst>
              <a:ext uri="{FF2B5EF4-FFF2-40B4-BE49-F238E27FC236}">
                <a16:creationId xmlns:a16="http://schemas.microsoft.com/office/drawing/2014/main" id="{1E200FB8-377C-29F6-5231-3121114FA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3264" y="-791308"/>
            <a:ext cx="9842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215"/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04176997-DE81-EAF8-74DE-356BB294BF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8915233"/>
              </p:ext>
            </p:extLst>
          </p:nvPr>
        </p:nvGraphicFramePr>
        <p:xfrm>
          <a:off x="739778" y="1083482"/>
          <a:ext cx="10025807" cy="4945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5C9A8F-5AEB-9AEC-5508-0C3193688C2B}"/>
              </a:ext>
            </a:extLst>
          </p:cNvPr>
          <p:cNvSpPr/>
          <p:nvPr/>
        </p:nvSpPr>
        <p:spPr>
          <a:xfrm>
            <a:off x="636699" y="478896"/>
            <a:ext cx="8889138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600" b="1" cap="none" spc="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Динамика развития </a:t>
            </a:r>
            <a:r>
              <a:rPr lang="ru-RU" sz="2600" b="1" dirty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самозанятых (по НПД) </a:t>
            </a:r>
            <a:endParaRPr lang="ru-RU" sz="2600" b="1" cap="none" spc="0" dirty="0">
              <a:ln w="1905"/>
              <a:solidFill>
                <a:schemeClr val="accent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289094E-CEFB-C1E8-2E14-D49531204081}"/>
              </a:ext>
            </a:extLst>
          </p:cNvPr>
          <p:cNvSpPr/>
          <p:nvPr/>
        </p:nvSpPr>
        <p:spPr>
          <a:xfrm>
            <a:off x="-24176" y="-16233"/>
            <a:ext cx="12192000" cy="26936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81E66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2913B2C-6F78-7F31-7EDE-E42FD1766490}"/>
              </a:ext>
            </a:extLst>
          </p:cNvPr>
          <p:cNvSpPr/>
          <p:nvPr/>
        </p:nvSpPr>
        <p:spPr>
          <a:xfrm>
            <a:off x="0" y="6629976"/>
            <a:ext cx="12192000" cy="26936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81E66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1D64F5B-C763-903B-3F68-75C580D2A6B3}"/>
              </a:ext>
            </a:extLst>
          </p:cNvPr>
          <p:cNvSpPr/>
          <p:nvPr/>
        </p:nvSpPr>
        <p:spPr>
          <a:xfrm>
            <a:off x="0" y="6459523"/>
            <a:ext cx="419450" cy="43562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81E66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DA24448-F169-A117-186B-4F9025BA3A51}"/>
              </a:ext>
            </a:extLst>
          </p:cNvPr>
          <p:cNvSpPr/>
          <p:nvPr/>
        </p:nvSpPr>
        <p:spPr>
          <a:xfrm>
            <a:off x="11774803" y="6451736"/>
            <a:ext cx="419450" cy="43562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81E66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A2F980A-C354-9762-AC92-B744F588B540}"/>
              </a:ext>
            </a:extLst>
          </p:cNvPr>
          <p:cNvSpPr/>
          <p:nvPr/>
        </p:nvSpPr>
        <p:spPr>
          <a:xfrm>
            <a:off x="-24177" y="-16233"/>
            <a:ext cx="441373" cy="43562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81E66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F0F92DE-393A-5C61-B879-6A79CCE8685C}"/>
              </a:ext>
            </a:extLst>
          </p:cNvPr>
          <p:cNvSpPr/>
          <p:nvPr/>
        </p:nvSpPr>
        <p:spPr>
          <a:xfrm>
            <a:off x="11750627" y="-16234"/>
            <a:ext cx="441373" cy="43562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481E66"/>
              </a:solidFill>
            </a:endParaRPr>
          </a:p>
        </p:txBody>
      </p:sp>
      <p:sp>
        <p:nvSpPr>
          <p:cNvPr id="19" name="Дуга 18">
            <a:extLst>
              <a:ext uri="{FF2B5EF4-FFF2-40B4-BE49-F238E27FC236}">
                <a16:creationId xmlns:a16="http://schemas.microsoft.com/office/drawing/2014/main" id="{F210D7A3-C595-B742-5A1B-35AA62E8E8F6}"/>
              </a:ext>
            </a:extLst>
          </p:cNvPr>
          <p:cNvSpPr/>
          <p:nvPr/>
        </p:nvSpPr>
        <p:spPr>
          <a:xfrm rot="18524197">
            <a:off x="2558070" y="3086263"/>
            <a:ext cx="1567814" cy="1428788"/>
          </a:xfrm>
          <a:prstGeom prst="arc">
            <a:avLst>
              <a:gd name="adj1" fmla="val 16623813"/>
              <a:gd name="adj2" fmla="val 710933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>
            <a:extLst>
              <a:ext uri="{FF2B5EF4-FFF2-40B4-BE49-F238E27FC236}">
                <a16:creationId xmlns:a16="http://schemas.microsoft.com/office/drawing/2014/main" id="{741017BC-C796-472D-40B7-C223DC592E5F}"/>
              </a:ext>
            </a:extLst>
          </p:cNvPr>
          <p:cNvSpPr/>
          <p:nvPr/>
        </p:nvSpPr>
        <p:spPr>
          <a:xfrm rot="18191962">
            <a:off x="4345350" y="3048805"/>
            <a:ext cx="1567814" cy="1428788"/>
          </a:xfrm>
          <a:prstGeom prst="arc">
            <a:avLst>
              <a:gd name="adj1" fmla="val 16454478"/>
              <a:gd name="adj2" fmla="val 1163961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>
            <a:extLst>
              <a:ext uri="{FF2B5EF4-FFF2-40B4-BE49-F238E27FC236}">
                <a16:creationId xmlns:a16="http://schemas.microsoft.com/office/drawing/2014/main" id="{F041C5CF-C597-2CB9-D9AC-2C0295674408}"/>
              </a:ext>
            </a:extLst>
          </p:cNvPr>
          <p:cNvSpPr/>
          <p:nvPr/>
        </p:nvSpPr>
        <p:spPr>
          <a:xfrm rot="18193603">
            <a:off x="6356572" y="3048724"/>
            <a:ext cx="1567814" cy="1428788"/>
          </a:xfrm>
          <a:prstGeom prst="arc">
            <a:avLst>
              <a:gd name="adj1" fmla="val 16200000"/>
              <a:gd name="adj2" fmla="val 142598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15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739778" y="1852247"/>
            <a:ext cx="184731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215"/>
          </a:p>
        </p:txBody>
      </p:sp>
      <p:sp>
        <p:nvSpPr>
          <p:cNvPr id="5125" name="TextBox 10"/>
          <p:cNvSpPr txBox="1">
            <a:spLocks noChangeArrowheads="1"/>
          </p:cNvSpPr>
          <p:nvPr/>
        </p:nvSpPr>
        <p:spPr bwMode="auto">
          <a:xfrm>
            <a:off x="5783264" y="-791308"/>
            <a:ext cx="9842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215"/>
          </a:p>
        </p:txBody>
      </p:sp>
      <p:sp>
        <p:nvSpPr>
          <p:cNvPr id="12" name="Прямоугольник 11"/>
          <p:cNvSpPr/>
          <p:nvPr/>
        </p:nvSpPr>
        <p:spPr>
          <a:xfrm>
            <a:off x="1260775" y="377427"/>
            <a:ext cx="788876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200" b="1" cap="none" spc="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территории Озинского муниципального района </a:t>
            </a:r>
          </a:p>
          <a:p>
            <a:pPr algn="ctr"/>
            <a:r>
              <a:rPr lang="ru-RU" sz="2200" b="1" cap="none" spc="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функционирует 138 объекта потребительского рынка, </a:t>
            </a:r>
          </a:p>
          <a:p>
            <a:pPr algn="ctr"/>
            <a:r>
              <a:rPr lang="ru-RU" sz="2200" b="1" cap="none" spc="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том числе </a:t>
            </a:r>
            <a:r>
              <a:rPr lang="ru-RU" sz="2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21</a:t>
            </a:r>
            <a:r>
              <a:rPr lang="ru-RU" sz="2200" b="1" cap="none" spc="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в сельской местности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394149954"/>
              </p:ext>
            </p:extLst>
          </p:nvPr>
        </p:nvGraphicFramePr>
        <p:xfrm>
          <a:off x="37016" y="960095"/>
          <a:ext cx="11486500" cy="5657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A863E7D-21BC-8704-590E-286537540131}"/>
              </a:ext>
            </a:extLst>
          </p:cNvPr>
          <p:cNvSpPr/>
          <p:nvPr/>
        </p:nvSpPr>
        <p:spPr>
          <a:xfrm>
            <a:off x="-24176" y="-16233"/>
            <a:ext cx="12192000" cy="26936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81E66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1BBB259-CF78-D8A9-BBE5-FEB61A0573C4}"/>
              </a:ext>
            </a:extLst>
          </p:cNvPr>
          <p:cNvSpPr/>
          <p:nvPr/>
        </p:nvSpPr>
        <p:spPr>
          <a:xfrm>
            <a:off x="0" y="6629976"/>
            <a:ext cx="12192000" cy="26936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81E66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8414FB-61C3-02FE-8444-34A45A731EF2}"/>
              </a:ext>
            </a:extLst>
          </p:cNvPr>
          <p:cNvSpPr/>
          <p:nvPr/>
        </p:nvSpPr>
        <p:spPr>
          <a:xfrm>
            <a:off x="0" y="6459523"/>
            <a:ext cx="419450" cy="43562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81E66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B1622F0-AA7A-EC51-3F3D-418CE0B22EE7}"/>
              </a:ext>
            </a:extLst>
          </p:cNvPr>
          <p:cNvSpPr/>
          <p:nvPr/>
        </p:nvSpPr>
        <p:spPr>
          <a:xfrm>
            <a:off x="11774803" y="6451736"/>
            <a:ext cx="419450" cy="43562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81E66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A1F6FE-519F-709E-44F1-E4BBA4C564F7}"/>
              </a:ext>
            </a:extLst>
          </p:cNvPr>
          <p:cNvSpPr/>
          <p:nvPr/>
        </p:nvSpPr>
        <p:spPr>
          <a:xfrm>
            <a:off x="-24177" y="-16233"/>
            <a:ext cx="441373" cy="43562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81E66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76618D5-7227-F1DC-71EE-2FE29F97B83D}"/>
              </a:ext>
            </a:extLst>
          </p:cNvPr>
          <p:cNvSpPr/>
          <p:nvPr/>
        </p:nvSpPr>
        <p:spPr>
          <a:xfrm>
            <a:off x="11750627" y="-16234"/>
            <a:ext cx="441373" cy="43562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481E66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F009AE1-C9A5-A543-1CE0-1C28A0AD55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499" y="1519475"/>
            <a:ext cx="1804263" cy="180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532734" y="2068845"/>
            <a:ext cx="5707881" cy="4258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969" dirty="0"/>
          </a:p>
        </p:txBody>
      </p:sp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739778" y="1852247"/>
            <a:ext cx="184731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215"/>
          </a:p>
        </p:txBody>
      </p:sp>
      <p:sp>
        <p:nvSpPr>
          <p:cNvPr id="5125" name="TextBox 10"/>
          <p:cNvSpPr txBox="1">
            <a:spLocks noChangeArrowheads="1"/>
          </p:cNvSpPr>
          <p:nvPr/>
        </p:nvSpPr>
        <p:spPr bwMode="auto">
          <a:xfrm>
            <a:off x="5783264" y="-791308"/>
            <a:ext cx="9842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215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63545A9-0662-8844-EC6C-52B12A817032}"/>
              </a:ext>
            </a:extLst>
          </p:cNvPr>
          <p:cNvSpPr/>
          <p:nvPr/>
        </p:nvSpPr>
        <p:spPr>
          <a:xfrm>
            <a:off x="-24176" y="-16233"/>
            <a:ext cx="12192000" cy="26936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81E66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6FF3A91-7175-CF6E-2798-9E0EC979EBD5}"/>
              </a:ext>
            </a:extLst>
          </p:cNvPr>
          <p:cNvSpPr/>
          <p:nvPr/>
        </p:nvSpPr>
        <p:spPr>
          <a:xfrm>
            <a:off x="0" y="6629976"/>
            <a:ext cx="12192000" cy="26936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81E66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0CF7FE8-FBE3-BA26-40A7-431224398FBB}"/>
              </a:ext>
            </a:extLst>
          </p:cNvPr>
          <p:cNvSpPr/>
          <p:nvPr/>
        </p:nvSpPr>
        <p:spPr>
          <a:xfrm>
            <a:off x="0" y="6459523"/>
            <a:ext cx="419450" cy="43562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81E66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EBA56C0-F98E-88C3-B06C-BC1E3CB177E3}"/>
              </a:ext>
            </a:extLst>
          </p:cNvPr>
          <p:cNvSpPr/>
          <p:nvPr/>
        </p:nvSpPr>
        <p:spPr>
          <a:xfrm>
            <a:off x="11774803" y="6451736"/>
            <a:ext cx="419450" cy="43562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81E66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A436E31-5755-5A70-694C-0F3602BB687F}"/>
              </a:ext>
            </a:extLst>
          </p:cNvPr>
          <p:cNvSpPr/>
          <p:nvPr/>
        </p:nvSpPr>
        <p:spPr>
          <a:xfrm>
            <a:off x="-24177" y="-16233"/>
            <a:ext cx="441373" cy="43562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81E66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2245370-D5F6-553B-859E-1BD21487C867}"/>
              </a:ext>
            </a:extLst>
          </p:cNvPr>
          <p:cNvSpPr/>
          <p:nvPr/>
        </p:nvSpPr>
        <p:spPr>
          <a:xfrm>
            <a:off x="11750627" y="-16234"/>
            <a:ext cx="441373" cy="43562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481E66"/>
              </a:solidFill>
            </a:endParaRPr>
          </a:p>
        </p:txBody>
      </p:sp>
      <p:grpSp>
        <p:nvGrpSpPr>
          <p:cNvPr id="5126" name="Группа 5125">
            <a:extLst>
              <a:ext uri="{FF2B5EF4-FFF2-40B4-BE49-F238E27FC236}">
                <a16:creationId xmlns:a16="http://schemas.microsoft.com/office/drawing/2014/main" id="{1F1ABFF4-4899-C462-0043-39F8BCF3FC21}"/>
              </a:ext>
            </a:extLst>
          </p:cNvPr>
          <p:cNvGrpSpPr/>
          <p:nvPr/>
        </p:nvGrpSpPr>
        <p:grpSpPr>
          <a:xfrm>
            <a:off x="757857" y="319368"/>
            <a:ext cx="8444415" cy="892552"/>
            <a:chOff x="757857" y="319368"/>
            <a:chExt cx="8444415" cy="89255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5E87A7A-A813-DFB3-1243-81934DB28814}"/>
                </a:ext>
              </a:extLst>
            </p:cNvPr>
            <p:cNvSpPr txBox="1"/>
            <p:nvPr/>
          </p:nvSpPr>
          <p:spPr>
            <a:xfrm>
              <a:off x="757857" y="319368"/>
              <a:ext cx="8444415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Вопросы заседаний коллегиальных органов</a:t>
              </a:r>
            </a:p>
            <a:p>
              <a:pPr algn="ctr"/>
              <a:r>
                <a:rPr lang="ru-RU" sz="2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в 2024 году</a:t>
              </a:r>
            </a:p>
          </p:txBody>
        </p:sp>
        <p:grpSp>
          <p:nvGrpSpPr>
            <p:cNvPr id="7170" name="Группа 7169">
              <a:extLst>
                <a:ext uri="{FF2B5EF4-FFF2-40B4-BE49-F238E27FC236}">
                  <a16:creationId xmlns:a16="http://schemas.microsoft.com/office/drawing/2014/main" id="{C928D9AF-80B2-4947-0DBB-2481208FED74}"/>
                </a:ext>
              </a:extLst>
            </p:cNvPr>
            <p:cNvGrpSpPr/>
            <p:nvPr/>
          </p:nvGrpSpPr>
          <p:grpSpPr>
            <a:xfrm>
              <a:off x="2612079" y="915482"/>
              <a:ext cx="827618" cy="172782"/>
              <a:chOff x="1739262" y="1102996"/>
              <a:chExt cx="827618" cy="172782"/>
            </a:xfrm>
          </p:grpSpPr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02F93B4D-60A3-D5B5-CE5B-77F4BC32B327}"/>
                  </a:ext>
                </a:extLst>
              </p:cNvPr>
              <p:cNvSpPr/>
              <p:nvPr/>
            </p:nvSpPr>
            <p:spPr>
              <a:xfrm>
                <a:off x="1739262" y="1102996"/>
                <a:ext cx="172800" cy="17278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168" name="Прямоугольник 7167">
                <a:extLst>
                  <a:ext uri="{FF2B5EF4-FFF2-40B4-BE49-F238E27FC236}">
                    <a16:creationId xmlns:a16="http://schemas.microsoft.com/office/drawing/2014/main" id="{E215AE34-4B0B-2606-BAEB-4F090E1E814D}"/>
                  </a:ext>
                </a:extLst>
              </p:cNvPr>
              <p:cNvSpPr/>
              <p:nvPr/>
            </p:nvSpPr>
            <p:spPr>
              <a:xfrm>
                <a:off x="2394080" y="1102996"/>
                <a:ext cx="172800" cy="17278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169" name="Прямоугольник 7168">
                <a:extLst>
                  <a:ext uri="{FF2B5EF4-FFF2-40B4-BE49-F238E27FC236}">
                    <a16:creationId xmlns:a16="http://schemas.microsoft.com/office/drawing/2014/main" id="{E439729D-055A-B88D-D997-8F8FE3EBD544}"/>
                  </a:ext>
                </a:extLst>
              </p:cNvPr>
              <p:cNvSpPr/>
              <p:nvPr/>
            </p:nvSpPr>
            <p:spPr>
              <a:xfrm>
                <a:off x="2066671" y="1102996"/>
                <a:ext cx="172800" cy="172782"/>
              </a:xfrm>
              <a:prstGeom prst="rect">
                <a:avLst/>
              </a:prstGeom>
              <a:solidFill>
                <a:srgbClr val="1B9D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7172" name="Группа 7171">
              <a:extLst>
                <a:ext uri="{FF2B5EF4-FFF2-40B4-BE49-F238E27FC236}">
                  <a16:creationId xmlns:a16="http://schemas.microsoft.com/office/drawing/2014/main" id="{4D9C6807-C3EF-95D1-33A7-E303E243AC6E}"/>
                </a:ext>
              </a:extLst>
            </p:cNvPr>
            <p:cNvGrpSpPr/>
            <p:nvPr/>
          </p:nvGrpSpPr>
          <p:grpSpPr>
            <a:xfrm>
              <a:off x="6431077" y="915482"/>
              <a:ext cx="827618" cy="172782"/>
              <a:chOff x="1739262" y="1102996"/>
              <a:chExt cx="827618" cy="172782"/>
            </a:xfrm>
          </p:grpSpPr>
          <p:sp>
            <p:nvSpPr>
              <p:cNvPr id="7173" name="Прямоугольник 7172">
                <a:extLst>
                  <a:ext uri="{FF2B5EF4-FFF2-40B4-BE49-F238E27FC236}">
                    <a16:creationId xmlns:a16="http://schemas.microsoft.com/office/drawing/2014/main" id="{FFB0FA1F-DBDD-E1B7-E604-69872B4D3BD5}"/>
                  </a:ext>
                </a:extLst>
              </p:cNvPr>
              <p:cNvSpPr/>
              <p:nvPr/>
            </p:nvSpPr>
            <p:spPr>
              <a:xfrm>
                <a:off x="1739262" y="1102996"/>
                <a:ext cx="172800" cy="17278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174" name="Прямоугольник 7173">
                <a:extLst>
                  <a:ext uri="{FF2B5EF4-FFF2-40B4-BE49-F238E27FC236}">
                    <a16:creationId xmlns:a16="http://schemas.microsoft.com/office/drawing/2014/main" id="{AF52707C-151A-5B52-6DD4-8BE303AFC302}"/>
                  </a:ext>
                </a:extLst>
              </p:cNvPr>
              <p:cNvSpPr/>
              <p:nvPr/>
            </p:nvSpPr>
            <p:spPr>
              <a:xfrm>
                <a:off x="2394080" y="1102996"/>
                <a:ext cx="172800" cy="17278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175" name="Прямоугольник 7174">
                <a:extLst>
                  <a:ext uri="{FF2B5EF4-FFF2-40B4-BE49-F238E27FC236}">
                    <a16:creationId xmlns:a16="http://schemas.microsoft.com/office/drawing/2014/main" id="{7F216E27-21A4-CBBD-EB84-CED589421360}"/>
                  </a:ext>
                </a:extLst>
              </p:cNvPr>
              <p:cNvSpPr/>
              <p:nvPr/>
            </p:nvSpPr>
            <p:spPr>
              <a:xfrm>
                <a:off x="2066671" y="1102996"/>
                <a:ext cx="172800" cy="172782"/>
              </a:xfrm>
              <a:prstGeom prst="rect">
                <a:avLst/>
              </a:prstGeom>
              <a:solidFill>
                <a:srgbClr val="1B9D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7187" name="椭圆 25">
            <a:extLst>
              <a:ext uri="{FF2B5EF4-FFF2-40B4-BE49-F238E27FC236}">
                <a16:creationId xmlns:a16="http://schemas.microsoft.com/office/drawing/2014/main" id="{0B5028F6-32F3-1D1C-3C5B-0004C7D2BCEE}"/>
              </a:ext>
            </a:extLst>
          </p:cNvPr>
          <p:cNvSpPr/>
          <p:nvPr/>
        </p:nvSpPr>
        <p:spPr>
          <a:xfrm>
            <a:off x="853997" y="1488016"/>
            <a:ext cx="247547" cy="247617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138" dirty="0">
                <a:ea typeface="微软雅黑" pitchFamily="34" charset="-122"/>
              </a:rPr>
              <a:t>1</a:t>
            </a:r>
            <a:endParaRPr lang="zh-CN" altLang="en-US" sz="1138" dirty="0">
              <a:ea typeface="微软雅黑" pitchFamily="34" charset="-122"/>
            </a:endParaRPr>
          </a:p>
        </p:txBody>
      </p:sp>
      <p:sp>
        <p:nvSpPr>
          <p:cNvPr id="7188" name="椭圆 22">
            <a:extLst>
              <a:ext uri="{FF2B5EF4-FFF2-40B4-BE49-F238E27FC236}">
                <a16:creationId xmlns:a16="http://schemas.microsoft.com/office/drawing/2014/main" id="{0B529DEF-94EE-22B2-93A7-196FB9180B74}"/>
              </a:ext>
            </a:extLst>
          </p:cNvPr>
          <p:cNvSpPr/>
          <p:nvPr/>
        </p:nvSpPr>
        <p:spPr>
          <a:xfrm>
            <a:off x="853457" y="2007968"/>
            <a:ext cx="249719" cy="249790"/>
          </a:xfrm>
          <a:prstGeom prst="ellipse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138" dirty="0">
                <a:ea typeface="微软雅黑" pitchFamily="34" charset="-122"/>
              </a:rPr>
              <a:t>2</a:t>
            </a:r>
            <a:endParaRPr lang="zh-CN" altLang="en-US" sz="1138" dirty="0">
              <a:ea typeface="微软雅黑" pitchFamily="34" charset="-122"/>
            </a:endParaRPr>
          </a:p>
        </p:txBody>
      </p:sp>
      <p:sp>
        <p:nvSpPr>
          <p:cNvPr id="7189" name="椭圆 25">
            <a:extLst>
              <a:ext uri="{FF2B5EF4-FFF2-40B4-BE49-F238E27FC236}">
                <a16:creationId xmlns:a16="http://schemas.microsoft.com/office/drawing/2014/main" id="{F7D63192-31A9-1026-6C1F-590062DCC4FF}"/>
              </a:ext>
            </a:extLst>
          </p:cNvPr>
          <p:cNvSpPr/>
          <p:nvPr/>
        </p:nvSpPr>
        <p:spPr>
          <a:xfrm>
            <a:off x="874569" y="2391859"/>
            <a:ext cx="247547" cy="247617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138" dirty="0">
                <a:ea typeface="微软雅黑" pitchFamily="34" charset="-122"/>
              </a:rPr>
              <a:t>3</a:t>
            </a:r>
            <a:endParaRPr lang="zh-CN" altLang="en-US" sz="1138" dirty="0">
              <a:ea typeface="微软雅黑" pitchFamily="34" charset="-122"/>
            </a:endParaRPr>
          </a:p>
        </p:txBody>
      </p:sp>
      <p:sp>
        <p:nvSpPr>
          <p:cNvPr id="7190" name="椭圆 22">
            <a:extLst>
              <a:ext uri="{FF2B5EF4-FFF2-40B4-BE49-F238E27FC236}">
                <a16:creationId xmlns:a16="http://schemas.microsoft.com/office/drawing/2014/main" id="{DFBF077C-6FA1-8A8C-D139-FF0E49AF931B}"/>
              </a:ext>
            </a:extLst>
          </p:cNvPr>
          <p:cNvSpPr/>
          <p:nvPr/>
        </p:nvSpPr>
        <p:spPr>
          <a:xfrm>
            <a:off x="872396" y="2778321"/>
            <a:ext cx="249719" cy="249790"/>
          </a:xfrm>
          <a:prstGeom prst="ellipse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138" dirty="0">
                <a:ea typeface="微软雅黑" pitchFamily="34" charset="-122"/>
              </a:rPr>
              <a:t>4</a:t>
            </a:r>
            <a:endParaRPr lang="zh-CN" altLang="en-US" sz="1138" dirty="0">
              <a:ea typeface="微软雅黑" pitchFamily="34" charset="-122"/>
            </a:endParaRPr>
          </a:p>
        </p:txBody>
      </p:sp>
      <p:sp>
        <p:nvSpPr>
          <p:cNvPr id="7191" name="椭圆 25">
            <a:extLst>
              <a:ext uri="{FF2B5EF4-FFF2-40B4-BE49-F238E27FC236}">
                <a16:creationId xmlns:a16="http://schemas.microsoft.com/office/drawing/2014/main" id="{E85103B9-DFB1-AFF1-DF3B-B88A83756EF0}"/>
              </a:ext>
            </a:extLst>
          </p:cNvPr>
          <p:cNvSpPr/>
          <p:nvPr/>
        </p:nvSpPr>
        <p:spPr>
          <a:xfrm>
            <a:off x="853997" y="3145123"/>
            <a:ext cx="247547" cy="247617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138" dirty="0">
                <a:ea typeface="微软雅黑" pitchFamily="34" charset="-122"/>
              </a:rPr>
              <a:t>5</a:t>
            </a:r>
            <a:endParaRPr lang="zh-CN" altLang="en-US" sz="1138" dirty="0">
              <a:ea typeface="微软雅黑" pitchFamily="34" charset="-122"/>
            </a:endParaRPr>
          </a:p>
        </p:txBody>
      </p:sp>
      <p:sp>
        <p:nvSpPr>
          <p:cNvPr id="7192" name="椭圆 22">
            <a:extLst>
              <a:ext uri="{FF2B5EF4-FFF2-40B4-BE49-F238E27FC236}">
                <a16:creationId xmlns:a16="http://schemas.microsoft.com/office/drawing/2014/main" id="{206780D6-7840-B762-FA99-9D7AD9DDDBE5}"/>
              </a:ext>
            </a:extLst>
          </p:cNvPr>
          <p:cNvSpPr/>
          <p:nvPr/>
        </p:nvSpPr>
        <p:spPr>
          <a:xfrm>
            <a:off x="853997" y="3455677"/>
            <a:ext cx="249719" cy="249790"/>
          </a:xfrm>
          <a:prstGeom prst="ellipse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138" dirty="0">
                <a:ea typeface="微软雅黑" pitchFamily="34" charset="-122"/>
              </a:rPr>
              <a:t>6</a:t>
            </a:r>
            <a:endParaRPr lang="zh-CN" altLang="en-US" sz="1138" dirty="0">
              <a:ea typeface="微软雅黑" pitchFamily="34" charset="-122"/>
            </a:endParaRPr>
          </a:p>
        </p:txBody>
      </p:sp>
      <p:sp>
        <p:nvSpPr>
          <p:cNvPr id="7194" name="椭圆 22">
            <a:extLst>
              <a:ext uri="{FF2B5EF4-FFF2-40B4-BE49-F238E27FC236}">
                <a16:creationId xmlns:a16="http://schemas.microsoft.com/office/drawing/2014/main" id="{1A4DE036-8987-3898-CB59-255B27605EED}"/>
              </a:ext>
            </a:extLst>
          </p:cNvPr>
          <p:cNvSpPr/>
          <p:nvPr/>
        </p:nvSpPr>
        <p:spPr>
          <a:xfrm>
            <a:off x="810571" y="4649948"/>
            <a:ext cx="249719" cy="249790"/>
          </a:xfrm>
          <a:prstGeom prst="ellipse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138" dirty="0">
                <a:ea typeface="微软雅黑" pitchFamily="34" charset="-122"/>
              </a:rPr>
              <a:t>7</a:t>
            </a:r>
            <a:endParaRPr lang="zh-CN" altLang="en-US" sz="1138" dirty="0">
              <a:ea typeface="微软雅黑" pitchFamily="34" charset="-122"/>
            </a:endParaRPr>
          </a:p>
        </p:txBody>
      </p:sp>
      <p:sp>
        <p:nvSpPr>
          <p:cNvPr id="7195" name="椭圆 25">
            <a:extLst>
              <a:ext uri="{FF2B5EF4-FFF2-40B4-BE49-F238E27FC236}">
                <a16:creationId xmlns:a16="http://schemas.microsoft.com/office/drawing/2014/main" id="{5B5CE66F-DB55-DC74-4BFE-28C4E8324E67}"/>
              </a:ext>
            </a:extLst>
          </p:cNvPr>
          <p:cNvSpPr/>
          <p:nvPr/>
        </p:nvSpPr>
        <p:spPr>
          <a:xfrm>
            <a:off x="810571" y="5063822"/>
            <a:ext cx="247547" cy="247617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138" dirty="0">
                <a:ea typeface="微软雅黑" pitchFamily="34" charset="-122"/>
              </a:rPr>
              <a:t>8</a:t>
            </a:r>
            <a:endParaRPr lang="zh-CN" altLang="en-US" sz="1138" dirty="0">
              <a:ea typeface="微软雅黑" pitchFamily="34" charset="-122"/>
            </a:endParaRPr>
          </a:p>
        </p:txBody>
      </p:sp>
      <p:sp>
        <p:nvSpPr>
          <p:cNvPr id="7196" name="椭圆 22">
            <a:extLst>
              <a:ext uri="{FF2B5EF4-FFF2-40B4-BE49-F238E27FC236}">
                <a16:creationId xmlns:a16="http://schemas.microsoft.com/office/drawing/2014/main" id="{9DE6DC03-2AE3-C845-B609-5E28FBB50361}"/>
              </a:ext>
            </a:extLst>
          </p:cNvPr>
          <p:cNvSpPr/>
          <p:nvPr/>
        </p:nvSpPr>
        <p:spPr>
          <a:xfrm>
            <a:off x="798657" y="5406885"/>
            <a:ext cx="249719" cy="249790"/>
          </a:xfrm>
          <a:prstGeom prst="ellipse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50" tIns="29250" rIns="29250" bIns="29250" rtlCol="0" anchor="ctr">
            <a:noAutofit/>
          </a:bodyPr>
          <a:lstStyle/>
          <a:p>
            <a:pPr algn="ctr"/>
            <a:r>
              <a:rPr lang="ru-RU" altLang="zh-CN" sz="840" dirty="0">
                <a:ea typeface="微软雅黑" pitchFamily="34" charset="-122"/>
              </a:rPr>
              <a:t>9</a:t>
            </a:r>
            <a:endParaRPr lang="zh-CN" altLang="en-US" sz="840" dirty="0">
              <a:ea typeface="微软雅黑" pitchFamily="34" charset="-122"/>
            </a:endParaRPr>
          </a:p>
        </p:txBody>
      </p:sp>
      <p:grpSp>
        <p:nvGrpSpPr>
          <p:cNvPr id="5120" name="Группа 5119">
            <a:extLst>
              <a:ext uri="{FF2B5EF4-FFF2-40B4-BE49-F238E27FC236}">
                <a16:creationId xmlns:a16="http://schemas.microsoft.com/office/drawing/2014/main" id="{3004C746-1E7A-080A-38EE-54BA114FC7B7}"/>
              </a:ext>
            </a:extLst>
          </p:cNvPr>
          <p:cNvGrpSpPr/>
          <p:nvPr/>
        </p:nvGrpSpPr>
        <p:grpSpPr>
          <a:xfrm>
            <a:off x="1192360" y="1476068"/>
            <a:ext cx="9099417" cy="4534406"/>
            <a:chOff x="1327924" y="1620911"/>
            <a:chExt cx="8918732" cy="4534406"/>
          </a:xfrm>
        </p:grpSpPr>
        <p:grpSp>
          <p:nvGrpSpPr>
            <p:cNvPr id="7176" name="Группа 7175">
              <a:extLst>
                <a:ext uri="{FF2B5EF4-FFF2-40B4-BE49-F238E27FC236}">
                  <a16:creationId xmlns:a16="http://schemas.microsoft.com/office/drawing/2014/main" id="{A6B90FC0-10C6-62F7-578E-CDC2F4737F27}"/>
                </a:ext>
              </a:extLst>
            </p:cNvPr>
            <p:cNvGrpSpPr/>
            <p:nvPr/>
          </p:nvGrpSpPr>
          <p:grpSpPr>
            <a:xfrm>
              <a:off x="1327924" y="1620911"/>
              <a:ext cx="8918732" cy="4227604"/>
              <a:chOff x="5624788" y="1632423"/>
              <a:chExt cx="5799836" cy="4227604"/>
            </a:xfrm>
          </p:grpSpPr>
          <p:sp>
            <p:nvSpPr>
              <p:cNvPr id="7177" name="TextBox 7176">
                <a:extLst>
                  <a:ext uri="{FF2B5EF4-FFF2-40B4-BE49-F238E27FC236}">
                    <a16:creationId xmlns:a16="http://schemas.microsoft.com/office/drawing/2014/main" id="{C0212EC5-AC8B-ABA5-1D61-04E0D84C7950}"/>
                  </a:ext>
                </a:extLst>
              </p:cNvPr>
              <p:cNvSpPr txBox="1"/>
              <p:nvPr/>
            </p:nvSpPr>
            <p:spPr>
              <a:xfrm>
                <a:off x="5625776" y="1632423"/>
                <a:ext cx="4913442" cy="355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1300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О</a:t>
                </a:r>
                <a:r>
                  <a:rPr lang="ru-RU" sz="13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б имущественной поддержке малого и среднего предпринимательства</a:t>
                </a:r>
                <a:endParaRPr lang="ru-RU" sz="1300" dirty="0">
                  <a:ea typeface="PT Astra Serif" panose="020A0603040505020204" pitchFamily="18" charset="-52"/>
                  <a:cs typeface="Arial" panose="020B0604020202020204" pitchFamily="34" charset="0"/>
                </a:endParaRPr>
              </a:p>
            </p:txBody>
          </p:sp>
          <p:sp>
            <p:nvSpPr>
              <p:cNvPr id="7178" name="TextBox 7177">
                <a:extLst>
                  <a:ext uri="{FF2B5EF4-FFF2-40B4-BE49-F238E27FC236}">
                    <a16:creationId xmlns:a16="http://schemas.microsoft.com/office/drawing/2014/main" id="{7FB537F4-023E-4F47-1BC2-45865FDB13EF}"/>
                  </a:ext>
                </a:extLst>
              </p:cNvPr>
              <p:cNvSpPr txBox="1"/>
              <p:nvPr/>
            </p:nvSpPr>
            <p:spPr>
              <a:xfrm>
                <a:off x="5624788" y="2204810"/>
                <a:ext cx="4420256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3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О реализации плана инвестиционного развития Озинского муниципального района</a:t>
                </a:r>
                <a:endParaRPr lang="en-US" sz="1300" dirty="0">
                  <a:ea typeface="PT Astra Serif" panose="020A0603040505020204" pitchFamily="18" charset="-52"/>
                  <a:cs typeface="Arial" panose="020B0604020202020204" pitchFamily="34" charset="0"/>
                </a:endParaRPr>
              </a:p>
            </p:txBody>
          </p:sp>
          <p:sp>
            <p:nvSpPr>
              <p:cNvPr id="7179" name="TextBox 7178">
                <a:extLst>
                  <a:ext uri="{FF2B5EF4-FFF2-40B4-BE49-F238E27FC236}">
                    <a16:creationId xmlns:a16="http://schemas.microsoft.com/office/drawing/2014/main" id="{5A2A50C7-C367-159A-A148-89F384FDBDF3}"/>
                  </a:ext>
                </a:extLst>
              </p:cNvPr>
              <p:cNvSpPr txBox="1"/>
              <p:nvPr/>
            </p:nvSpPr>
            <p:spPr>
              <a:xfrm>
                <a:off x="5625777" y="2491693"/>
                <a:ext cx="5178074" cy="355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1300" dirty="0">
                    <a:ea typeface="PT Astra Serif" panose="020A0603040505020204" pitchFamily="18" charset="-52"/>
                    <a:cs typeface="Arial" panose="020B0604020202020204" pitchFamily="34" charset="0"/>
                  </a:rPr>
                  <a:t>Об участии предпринимателей в областных конкурсах</a:t>
                </a:r>
              </a:p>
            </p:txBody>
          </p:sp>
          <p:sp>
            <p:nvSpPr>
              <p:cNvPr id="7180" name="TextBox 7179">
                <a:extLst>
                  <a:ext uri="{FF2B5EF4-FFF2-40B4-BE49-F238E27FC236}">
                    <a16:creationId xmlns:a16="http://schemas.microsoft.com/office/drawing/2014/main" id="{EF9B87B5-0FB5-8D94-FA81-CF7A288B4674}"/>
                  </a:ext>
                </a:extLst>
              </p:cNvPr>
              <p:cNvSpPr txBox="1"/>
              <p:nvPr/>
            </p:nvSpPr>
            <p:spPr>
              <a:xfrm>
                <a:off x="5625777" y="2914841"/>
                <a:ext cx="5726967" cy="355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13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Об инвестиционных проектах, реализуемых на территории Озинского МР</a:t>
                </a:r>
                <a:endParaRPr lang="en-US" sz="1300" dirty="0">
                  <a:ea typeface="PT Astra Serif" panose="020A0603040505020204" pitchFamily="18" charset="-52"/>
                  <a:cs typeface="Arial" panose="020B0604020202020204" pitchFamily="34" charset="0"/>
                </a:endParaRPr>
              </a:p>
            </p:txBody>
          </p:sp>
          <p:sp>
            <p:nvSpPr>
              <p:cNvPr id="7181" name="TextBox 7180">
                <a:extLst>
                  <a:ext uri="{FF2B5EF4-FFF2-40B4-BE49-F238E27FC236}">
                    <a16:creationId xmlns:a16="http://schemas.microsoft.com/office/drawing/2014/main" id="{E39D4733-4AA0-C22A-001B-A10792861314}"/>
                  </a:ext>
                </a:extLst>
              </p:cNvPr>
              <p:cNvSpPr txBox="1"/>
              <p:nvPr/>
            </p:nvSpPr>
            <p:spPr>
              <a:xfrm>
                <a:off x="5625777" y="3337989"/>
                <a:ext cx="5798847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300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О</a:t>
                </a:r>
                <a:r>
                  <a:rPr lang="ru-RU" sz="13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информационной поддержке малого и среднего бизнеса, а также самозанятых граждан</a:t>
                </a:r>
                <a:endParaRPr lang="en-US" sz="1300" dirty="0">
                  <a:ea typeface="PT Astra Serif" panose="020A0603040505020204" pitchFamily="18" charset="-52"/>
                  <a:cs typeface="Arial" panose="020B0604020202020204" pitchFamily="34" charset="0"/>
                </a:endParaRPr>
              </a:p>
            </p:txBody>
          </p:sp>
          <p:sp>
            <p:nvSpPr>
              <p:cNvPr id="7182" name="TextBox 7181">
                <a:extLst>
                  <a:ext uri="{FF2B5EF4-FFF2-40B4-BE49-F238E27FC236}">
                    <a16:creationId xmlns:a16="http://schemas.microsoft.com/office/drawing/2014/main" id="{22FD3448-5042-528E-1144-652BC33542F0}"/>
                  </a:ext>
                </a:extLst>
              </p:cNvPr>
              <p:cNvSpPr txBox="1"/>
              <p:nvPr/>
            </p:nvSpPr>
            <p:spPr>
              <a:xfrm>
                <a:off x="5625777" y="3693362"/>
                <a:ext cx="4068516" cy="993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300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О</a:t>
                </a:r>
                <a:r>
                  <a:rPr lang="ru-RU" sz="13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встрече представителей бизнес-среды Озинского района с представителями учреждений, участвующих в реализации программ национального проекта «Малое и среднее предпринимательство и поддержка индивидуальной предпринимательской инициативы</a:t>
                </a:r>
              </a:p>
            </p:txBody>
          </p:sp>
          <p:sp>
            <p:nvSpPr>
              <p:cNvPr id="7184" name="TextBox 7183">
                <a:extLst>
                  <a:ext uri="{FF2B5EF4-FFF2-40B4-BE49-F238E27FC236}">
                    <a16:creationId xmlns:a16="http://schemas.microsoft.com/office/drawing/2014/main" id="{4AC94CA8-777B-4DB5-9E0B-448C78A9F583}"/>
                  </a:ext>
                </a:extLst>
              </p:cNvPr>
              <p:cNvSpPr txBox="1"/>
              <p:nvPr/>
            </p:nvSpPr>
            <p:spPr>
              <a:xfrm>
                <a:off x="5624789" y="4794065"/>
                <a:ext cx="5387178" cy="302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3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Информация об онлайн сервисах платформы МСП.РФ.</a:t>
                </a:r>
              </a:p>
            </p:txBody>
          </p:sp>
          <p:sp>
            <p:nvSpPr>
              <p:cNvPr id="7185" name="TextBox 7184">
                <a:extLst>
                  <a:ext uri="{FF2B5EF4-FFF2-40B4-BE49-F238E27FC236}">
                    <a16:creationId xmlns:a16="http://schemas.microsoft.com/office/drawing/2014/main" id="{BD46033D-D881-CF97-D5AD-A437CE0D8EC0}"/>
                  </a:ext>
                </a:extLst>
              </p:cNvPr>
              <p:cNvSpPr txBox="1"/>
              <p:nvPr/>
            </p:nvSpPr>
            <p:spPr>
              <a:xfrm>
                <a:off x="5624788" y="5188391"/>
                <a:ext cx="5292439" cy="302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300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О</a:t>
                </a:r>
                <a:r>
                  <a:rPr lang="ru-RU" sz="13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подготовке объектов потребительского рынка к празднованию Нового года</a:t>
                </a:r>
                <a:endParaRPr lang="en-US" sz="1300" dirty="0">
                  <a:ea typeface="PT Astra Serif" panose="020A0603040505020204" pitchFamily="18" charset="-52"/>
                  <a:cs typeface="Arial" panose="020B0604020202020204" pitchFamily="34" charset="0"/>
                </a:endParaRPr>
              </a:p>
            </p:txBody>
          </p:sp>
          <p:sp>
            <p:nvSpPr>
              <p:cNvPr id="7186" name="TextBox 7185">
                <a:extLst>
                  <a:ext uri="{FF2B5EF4-FFF2-40B4-BE49-F238E27FC236}">
                    <a16:creationId xmlns:a16="http://schemas.microsoft.com/office/drawing/2014/main" id="{FD9B170F-F8EC-DA02-4A44-F5D1E886CB29}"/>
                  </a:ext>
                </a:extLst>
              </p:cNvPr>
              <p:cNvSpPr txBox="1"/>
              <p:nvPr/>
            </p:nvSpPr>
            <p:spPr>
              <a:xfrm>
                <a:off x="5657906" y="5557187"/>
                <a:ext cx="4639332" cy="302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300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О</a:t>
                </a:r>
                <a:r>
                  <a:rPr lang="ru-RU" sz="13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б изменениях в законодательстве для малого и среднего бизнеса</a:t>
                </a:r>
              </a:p>
            </p:txBody>
          </p:sp>
        </p:grpSp>
        <p:sp>
          <p:nvSpPr>
            <p:cNvPr id="7197" name="TextBox 7196">
              <a:extLst>
                <a:ext uri="{FF2B5EF4-FFF2-40B4-BE49-F238E27FC236}">
                  <a16:creationId xmlns:a16="http://schemas.microsoft.com/office/drawing/2014/main" id="{F3A4ED8E-BC59-C6BE-8196-6272FEBED4E0}"/>
                </a:ext>
              </a:extLst>
            </p:cNvPr>
            <p:cNvSpPr txBox="1"/>
            <p:nvPr/>
          </p:nvSpPr>
          <p:spPr>
            <a:xfrm>
              <a:off x="1378853" y="5852477"/>
              <a:ext cx="7134158" cy="302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ru-RU" sz="1300" dirty="0">
                  <a:ea typeface="Times New Roman" panose="02020603050405020304" pitchFamily="18" charset="0"/>
                  <a:cs typeface="Arial" panose="020B0604020202020204" pitchFamily="34" charset="0"/>
                </a:rPr>
                <a:t>О</a:t>
              </a:r>
              <a:r>
                <a:rPr lang="ru-RU" sz="1300" dirty="0"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 развитии туристического потенциала Озинского муниципального района</a:t>
              </a:r>
            </a:p>
          </p:txBody>
        </p:sp>
      </p:grpSp>
      <p:sp>
        <p:nvSpPr>
          <p:cNvPr id="5121" name="椭圆 22">
            <a:extLst>
              <a:ext uri="{FF2B5EF4-FFF2-40B4-BE49-F238E27FC236}">
                <a16:creationId xmlns:a16="http://schemas.microsoft.com/office/drawing/2014/main" id="{8107C8A9-57C9-18E5-8D85-B7E09D9FDB1A}"/>
              </a:ext>
            </a:extLst>
          </p:cNvPr>
          <p:cNvSpPr/>
          <p:nvPr/>
        </p:nvSpPr>
        <p:spPr>
          <a:xfrm>
            <a:off x="779007" y="5734587"/>
            <a:ext cx="249719" cy="24979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50" tIns="29250" rIns="29250" bIns="29250" rtlCol="0" anchor="ctr">
            <a:noAutofit/>
          </a:bodyPr>
          <a:lstStyle/>
          <a:p>
            <a:pPr algn="ctr"/>
            <a:r>
              <a:rPr lang="ru-RU" altLang="zh-CN" sz="840" dirty="0">
                <a:ea typeface="微软雅黑" pitchFamily="34" charset="-122"/>
              </a:rPr>
              <a:t>10</a:t>
            </a:r>
            <a:endParaRPr lang="zh-CN" altLang="en-US" sz="840" dirty="0">
              <a:ea typeface="微软雅黑" pitchFamily="34" charset="-122"/>
            </a:endParaRPr>
          </a:p>
        </p:txBody>
      </p:sp>
      <p:sp>
        <p:nvSpPr>
          <p:cNvPr id="46" name="椭圆 22">
            <a:extLst>
              <a:ext uri="{FF2B5EF4-FFF2-40B4-BE49-F238E27FC236}">
                <a16:creationId xmlns:a16="http://schemas.microsoft.com/office/drawing/2014/main" id="{FA9D7388-8259-400D-8346-37D2E69863A3}"/>
              </a:ext>
            </a:extLst>
          </p:cNvPr>
          <p:cNvSpPr/>
          <p:nvPr/>
        </p:nvSpPr>
        <p:spPr>
          <a:xfrm>
            <a:off x="795452" y="6112848"/>
            <a:ext cx="249719" cy="24979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50" tIns="29250" rIns="29250" bIns="29250" rtlCol="0" anchor="ctr">
            <a:noAutofit/>
          </a:bodyPr>
          <a:lstStyle/>
          <a:p>
            <a:pPr algn="ctr"/>
            <a:r>
              <a:rPr lang="ru-RU" altLang="zh-CN" sz="840" dirty="0">
                <a:ea typeface="微软雅黑" pitchFamily="34" charset="-122"/>
              </a:rPr>
              <a:t>11</a:t>
            </a:r>
            <a:endParaRPr lang="zh-CN" altLang="en-US" sz="840" dirty="0">
              <a:ea typeface="微软雅黑" pitchFamily="34" charset="-122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6BE7849-50AE-48B4-9D85-4795382E74A0}"/>
              </a:ext>
            </a:extLst>
          </p:cNvPr>
          <p:cNvSpPr txBox="1"/>
          <p:nvPr/>
        </p:nvSpPr>
        <p:spPr>
          <a:xfrm>
            <a:off x="1192360" y="6050222"/>
            <a:ext cx="6117220" cy="302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300" dirty="0">
                <a:ea typeface="Times New Roman" panose="02020603050405020304" pitchFamily="18" charset="0"/>
                <a:cs typeface="Arial" panose="020B0604020202020204" pitchFamily="34" charset="0"/>
              </a:rPr>
              <a:t>Об перечне свободных инвестиционных площадок</a:t>
            </a:r>
            <a:endParaRPr lang="ru-RU" sz="13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9" name="椭圆 22">
            <a:extLst>
              <a:ext uri="{FF2B5EF4-FFF2-40B4-BE49-F238E27FC236}">
                <a16:creationId xmlns:a16="http://schemas.microsoft.com/office/drawing/2014/main" id="{1BEB9FC7-56E1-4263-B792-75CDBF242B32}"/>
              </a:ext>
            </a:extLst>
          </p:cNvPr>
          <p:cNvSpPr/>
          <p:nvPr/>
        </p:nvSpPr>
        <p:spPr>
          <a:xfrm>
            <a:off x="812520" y="6415961"/>
            <a:ext cx="249719" cy="24979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50" tIns="29250" rIns="29250" bIns="29250" rtlCol="0" anchor="ctr">
            <a:noAutofit/>
          </a:bodyPr>
          <a:lstStyle/>
          <a:p>
            <a:pPr algn="ctr"/>
            <a:r>
              <a:rPr lang="ru-RU" altLang="zh-CN" sz="840" dirty="0">
                <a:ea typeface="微软雅黑" pitchFamily="34" charset="-122"/>
              </a:rPr>
              <a:t>12</a:t>
            </a:r>
            <a:endParaRPr lang="zh-CN" altLang="en-US" sz="840" dirty="0">
              <a:ea typeface="微软雅黑" pitchFamily="34" charset="-122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FB5ECF-5FD7-49E0-A873-02D4827CE916}"/>
              </a:ext>
            </a:extLst>
          </p:cNvPr>
          <p:cNvSpPr txBox="1"/>
          <p:nvPr/>
        </p:nvSpPr>
        <p:spPr>
          <a:xfrm>
            <a:off x="1192360" y="6316021"/>
            <a:ext cx="6117220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300" dirty="0">
                <a:ea typeface="Times New Roman" panose="02020603050405020304" pitchFamily="18" charset="0"/>
                <a:cs typeface="Arial" panose="020B0604020202020204" pitchFamily="34" charset="0"/>
              </a:rPr>
              <a:t>О результатах работы комиссии по легализации трудовых отношений и прочие</a:t>
            </a:r>
            <a:endParaRPr lang="ru-RU" sz="13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82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D3C36-6B60-5A4A-3604-03E6E9C90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Box 10">
            <a:extLst>
              <a:ext uri="{FF2B5EF4-FFF2-40B4-BE49-F238E27FC236}">
                <a16:creationId xmlns:a16="http://schemas.microsoft.com/office/drawing/2014/main" id="{3C666D52-EA58-2792-995C-B37E6581D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3264" y="-791308"/>
            <a:ext cx="9842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215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A4D1F83-0D59-6F88-EB5A-56ED0782E353}"/>
              </a:ext>
            </a:extLst>
          </p:cNvPr>
          <p:cNvSpPr/>
          <p:nvPr/>
        </p:nvSpPr>
        <p:spPr>
          <a:xfrm>
            <a:off x="1409131" y="206776"/>
            <a:ext cx="7775077" cy="10464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100" b="1" cap="none" spc="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План работы коллегиальных органов </a:t>
            </a:r>
          </a:p>
          <a:p>
            <a:pPr algn="ctr"/>
            <a:r>
              <a:rPr lang="ru-RU" sz="3100" b="1" cap="none" spc="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2025 год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F7036AE-83A6-F889-049A-46831D4B74FA}"/>
              </a:ext>
            </a:extLst>
          </p:cNvPr>
          <p:cNvSpPr/>
          <p:nvPr/>
        </p:nvSpPr>
        <p:spPr>
          <a:xfrm>
            <a:off x="-24176" y="-16233"/>
            <a:ext cx="12192000" cy="26936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81E66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2A56861-516F-A2D6-6149-0DECEB95560A}"/>
              </a:ext>
            </a:extLst>
          </p:cNvPr>
          <p:cNvSpPr/>
          <p:nvPr/>
        </p:nvSpPr>
        <p:spPr>
          <a:xfrm>
            <a:off x="0" y="6629976"/>
            <a:ext cx="12192000" cy="26936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81E66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A46B0E0-CE51-B25F-7B86-6DF07E46222E}"/>
              </a:ext>
            </a:extLst>
          </p:cNvPr>
          <p:cNvSpPr/>
          <p:nvPr/>
        </p:nvSpPr>
        <p:spPr>
          <a:xfrm>
            <a:off x="0" y="6459523"/>
            <a:ext cx="419450" cy="43562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81E66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DBBA6B2-161F-0BDC-5695-C8654C786F57}"/>
              </a:ext>
            </a:extLst>
          </p:cNvPr>
          <p:cNvSpPr/>
          <p:nvPr/>
        </p:nvSpPr>
        <p:spPr>
          <a:xfrm>
            <a:off x="11774803" y="6451736"/>
            <a:ext cx="419450" cy="43562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81E66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C943364-4A19-874A-8BB0-8EE92372E150}"/>
              </a:ext>
            </a:extLst>
          </p:cNvPr>
          <p:cNvSpPr/>
          <p:nvPr/>
        </p:nvSpPr>
        <p:spPr>
          <a:xfrm>
            <a:off x="-24177" y="-16233"/>
            <a:ext cx="441373" cy="43562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81E66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4309613-C9A1-1C77-B39A-41D2CBAD6978}"/>
              </a:ext>
            </a:extLst>
          </p:cNvPr>
          <p:cNvSpPr/>
          <p:nvPr/>
        </p:nvSpPr>
        <p:spPr>
          <a:xfrm>
            <a:off x="11750627" y="-16234"/>
            <a:ext cx="441373" cy="43562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481E66"/>
              </a:solidFill>
            </a:endParaRPr>
          </a:p>
        </p:txBody>
      </p:sp>
      <p:grpSp>
        <p:nvGrpSpPr>
          <p:cNvPr id="5130" name="Группа 5129">
            <a:extLst>
              <a:ext uri="{FF2B5EF4-FFF2-40B4-BE49-F238E27FC236}">
                <a16:creationId xmlns:a16="http://schemas.microsoft.com/office/drawing/2014/main" id="{550BB692-5027-0BF8-462D-80F3A14E9820}"/>
              </a:ext>
            </a:extLst>
          </p:cNvPr>
          <p:cNvGrpSpPr/>
          <p:nvPr/>
        </p:nvGrpSpPr>
        <p:grpSpPr>
          <a:xfrm>
            <a:off x="598901" y="2685213"/>
            <a:ext cx="8895860" cy="1262204"/>
            <a:chOff x="598901" y="2685213"/>
            <a:chExt cx="8895860" cy="1262204"/>
          </a:xfrm>
        </p:grpSpPr>
        <p:cxnSp>
          <p:nvCxnSpPr>
            <p:cNvPr id="5121" name="Прямая соединительная линия 5120">
              <a:extLst>
                <a:ext uri="{FF2B5EF4-FFF2-40B4-BE49-F238E27FC236}">
                  <a16:creationId xmlns:a16="http://schemas.microsoft.com/office/drawing/2014/main" id="{9D1AC6E8-99F5-F21D-B49C-02A5291EF52D}"/>
                </a:ext>
              </a:extLst>
            </p:cNvPr>
            <p:cNvCxnSpPr/>
            <p:nvPr/>
          </p:nvCxnSpPr>
          <p:spPr>
            <a:xfrm>
              <a:off x="819150" y="3275216"/>
              <a:ext cx="36680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9D923F4E-204A-8A65-402D-CE65B7A86B12}"/>
                </a:ext>
              </a:extLst>
            </p:cNvPr>
            <p:cNvSpPr/>
            <p:nvPr/>
          </p:nvSpPr>
          <p:spPr>
            <a:xfrm>
              <a:off x="1098565" y="2685213"/>
              <a:ext cx="8396196" cy="126220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1400" i="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Обеспечение доступности кредитных </a:t>
              </a:r>
              <a:r>
                <a:rPr lang="en-US" sz="1400" i="0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ресурсов</a:t>
              </a:r>
              <a:r>
                <a:rPr lang="en-US" sz="1400" i="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с использованием механизмов АО «Гарантийный фонд для субъектов малого предпринимательства Саратовской области», в том числе согорантии с Корпорацией МСП и некоммерческой организацией «Фонд микрокредитования»</a:t>
              </a:r>
              <a:endParaRPr lang="ru-RU" sz="1400" b="1" i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Шестиугольник 18">
              <a:extLst>
                <a:ext uri="{FF2B5EF4-FFF2-40B4-BE49-F238E27FC236}">
                  <a16:creationId xmlns:a16="http://schemas.microsoft.com/office/drawing/2014/main" id="{071EB23E-D177-24D7-8862-8B3B46A9467D}"/>
                </a:ext>
              </a:extLst>
            </p:cNvPr>
            <p:cNvSpPr/>
            <p:nvPr/>
          </p:nvSpPr>
          <p:spPr>
            <a:xfrm>
              <a:off x="598901" y="3127303"/>
              <a:ext cx="320213" cy="29126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5128" name="Группа 5127">
            <a:extLst>
              <a:ext uri="{FF2B5EF4-FFF2-40B4-BE49-F238E27FC236}">
                <a16:creationId xmlns:a16="http://schemas.microsoft.com/office/drawing/2014/main" id="{CC00298B-3002-AFF7-F39F-A401119D0AE7}"/>
              </a:ext>
            </a:extLst>
          </p:cNvPr>
          <p:cNvGrpSpPr/>
          <p:nvPr/>
        </p:nvGrpSpPr>
        <p:grpSpPr>
          <a:xfrm>
            <a:off x="598901" y="5099725"/>
            <a:ext cx="8895860" cy="851163"/>
            <a:chOff x="598901" y="5099725"/>
            <a:chExt cx="8895860" cy="851163"/>
          </a:xfrm>
        </p:grpSpPr>
        <p:cxnSp>
          <p:nvCxnSpPr>
            <p:cNvPr id="5123" name="Прямая соединительная линия 5122">
              <a:extLst>
                <a:ext uri="{FF2B5EF4-FFF2-40B4-BE49-F238E27FC236}">
                  <a16:creationId xmlns:a16="http://schemas.microsoft.com/office/drawing/2014/main" id="{F929DE1C-C8B1-7AD2-55B4-54F80B3DE5F2}"/>
                </a:ext>
              </a:extLst>
            </p:cNvPr>
            <p:cNvCxnSpPr/>
            <p:nvPr/>
          </p:nvCxnSpPr>
          <p:spPr>
            <a:xfrm>
              <a:off x="819150" y="5540855"/>
              <a:ext cx="36680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58CA658B-AAD8-0A84-69BF-900421E8B22A}"/>
                </a:ext>
              </a:extLst>
            </p:cNvPr>
            <p:cNvSpPr/>
            <p:nvPr/>
          </p:nvSpPr>
          <p:spPr>
            <a:xfrm>
              <a:off x="1098565" y="5099725"/>
              <a:ext cx="8396196" cy="85116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1400" i="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Организация взаимодействия органов власти и бизнеса через усиление информационной работы, организацию встреч, совещаний, дискуссионных площадок, направленных на развитие предпринимательства</a:t>
              </a:r>
              <a:endParaRPr lang="ru-RU" sz="1400" dirty="0"/>
            </a:p>
          </p:txBody>
        </p:sp>
        <p:sp>
          <p:nvSpPr>
            <p:cNvPr id="21" name="Шестиугольник 20">
              <a:extLst>
                <a:ext uri="{FF2B5EF4-FFF2-40B4-BE49-F238E27FC236}">
                  <a16:creationId xmlns:a16="http://schemas.microsoft.com/office/drawing/2014/main" id="{A603986D-AED9-934F-5712-AAA6E4E4D598}"/>
                </a:ext>
              </a:extLst>
            </p:cNvPr>
            <p:cNvSpPr/>
            <p:nvPr/>
          </p:nvSpPr>
          <p:spPr>
            <a:xfrm>
              <a:off x="598901" y="5388959"/>
              <a:ext cx="320213" cy="29126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5132" name="Группа 5131">
            <a:extLst>
              <a:ext uri="{FF2B5EF4-FFF2-40B4-BE49-F238E27FC236}">
                <a16:creationId xmlns:a16="http://schemas.microsoft.com/office/drawing/2014/main" id="{19FBB8B1-0A25-9529-8CC6-791811238833}"/>
              </a:ext>
            </a:extLst>
          </p:cNvPr>
          <p:cNvGrpSpPr/>
          <p:nvPr/>
        </p:nvGrpSpPr>
        <p:grpSpPr>
          <a:xfrm>
            <a:off x="598901" y="1358696"/>
            <a:ext cx="8895860" cy="528613"/>
            <a:chOff x="598901" y="1358696"/>
            <a:chExt cx="8895860" cy="528613"/>
          </a:xfrm>
        </p:grpSpPr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9865973F-A2E7-B714-0229-EFE142028515}"/>
                </a:ext>
              </a:extLst>
            </p:cNvPr>
            <p:cNvCxnSpPr/>
            <p:nvPr/>
          </p:nvCxnSpPr>
          <p:spPr>
            <a:xfrm>
              <a:off x="819150" y="1597238"/>
              <a:ext cx="36680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35FE398E-C382-20A1-E55E-7C20F2A00EF0}"/>
                </a:ext>
              </a:extLst>
            </p:cNvPr>
            <p:cNvSpPr/>
            <p:nvPr/>
          </p:nvSpPr>
          <p:spPr>
            <a:xfrm>
              <a:off x="1098565" y="1358696"/>
              <a:ext cx="8396196" cy="52861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1400" i="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Продолжение совместной работы по формированию благоприятной среды для </a:t>
              </a:r>
              <a:r>
                <a:rPr lang="en-US" sz="1400" i="0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предпринимателей</a:t>
              </a:r>
              <a:r>
                <a:rPr lang="en-US" sz="1400" i="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i="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Озинского</a:t>
              </a:r>
              <a:r>
                <a:rPr lang="en-US" sz="1400" i="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района</a:t>
              </a:r>
              <a:endParaRPr lang="ru-RU" sz="1400" dirty="0"/>
            </a:p>
          </p:txBody>
        </p:sp>
        <p:sp>
          <p:nvSpPr>
            <p:cNvPr id="11" name="Шестиугольник 10">
              <a:extLst>
                <a:ext uri="{FF2B5EF4-FFF2-40B4-BE49-F238E27FC236}">
                  <a16:creationId xmlns:a16="http://schemas.microsoft.com/office/drawing/2014/main" id="{D67C5A28-2698-E0CD-AB0F-C4036461EC70}"/>
                </a:ext>
              </a:extLst>
            </p:cNvPr>
            <p:cNvSpPr/>
            <p:nvPr/>
          </p:nvSpPr>
          <p:spPr>
            <a:xfrm>
              <a:off x="598901" y="1447800"/>
              <a:ext cx="320213" cy="29126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5131" name="Группа 5130">
            <a:extLst>
              <a:ext uri="{FF2B5EF4-FFF2-40B4-BE49-F238E27FC236}">
                <a16:creationId xmlns:a16="http://schemas.microsoft.com/office/drawing/2014/main" id="{D0E8A087-1AEC-1864-C432-6C031EDFE1F6}"/>
              </a:ext>
            </a:extLst>
          </p:cNvPr>
          <p:cNvGrpSpPr/>
          <p:nvPr/>
        </p:nvGrpSpPr>
        <p:grpSpPr>
          <a:xfrm>
            <a:off x="598901" y="2021954"/>
            <a:ext cx="8895860" cy="528614"/>
            <a:chOff x="598901" y="2021954"/>
            <a:chExt cx="8895860" cy="528614"/>
          </a:xfrm>
        </p:grpSpPr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AE312CBD-C46C-6D1A-6AE0-E84711BDCB10}"/>
                </a:ext>
              </a:extLst>
            </p:cNvPr>
            <p:cNvCxnSpPr/>
            <p:nvPr/>
          </p:nvCxnSpPr>
          <p:spPr>
            <a:xfrm>
              <a:off x="819150" y="2272521"/>
              <a:ext cx="36680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17392D64-FBCA-1F34-F46C-989B73EC7244}"/>
                </a:ext>
              </a:extLst>
            </p:cNvPr>
            <p:cNvSpPr/>
            <p:nvPr/>
          </p:nvSpPr>
          <p:spPr>
            <a:xfrm>
              <a:off x="1098565" y="2021954"/>
              <a:ext cx="8396196" cy="52861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1400" i="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Оказание инфраструктурной, имущественной, информационно</a:t>
              </a:r>
              <a:r>
                <a:rPr lang="ru-RU" sz="1400" i="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i="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консультационной и иной поддержки субъектам МСП и самозанятым</a:t>
              </a:r>
              <a:endParaRPr lang="ru-RU" sz="1400" dirty="0"/>
            </a:p>
          </p:txBody>
        </p:sp>
        <p:sp>
          <p:nvSpPr>
            <p:cNvPr id="14" name="Шестиугольник 13">
              <a:extLst>
                <a:ext uri="{FF2B5EF4-FFF2-40B4-BE49-F238E27FC236}">
                  <a16:creationId xmlns:a16="http://schemas.microsoft.com/office/drawing/2014/main" id="{AD158779-667E-6B6D-D3D7-213CE7854125}"/>
                </a:ext>
              </a:extLst>
            </p:cNvPr>
            <p:cNvSpPr/>
            <p:nvPr/>
          </p:nvSpPr>
          <p:spPr>
            <a:xfrm>
              <a:off x="598901" y="2124282"/>
              <a:ext cx="320213" cy="29126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5129" name="Группа 5128">
            <a:extLst>
              <a:ext uri="{FF2B5EF4-FFF2-40B4-BE49-F238E27FC236}">
                <a16:creationId xmlns:a16="http://schemas.microsoft.com/office/drawing/2014/main" id="{12EB6DE1-056E-B530-6BEB-F121CDF70ED8}"/>
              </a:ext>
            </a:extLst>
          </p:cNvPr>
          <p:cNvGrpSpPr/>
          <p:nvPr/>
        </p:nvGrpSpPr>
        <p:grpSpPr>
          <a:xfrm>
            <a:off x="598901" y="4082062"/>
            <a:ext cx="8895860" cy="883018"/>
            <a:chOff x="598901" y="4082062"/>
            <a:chExt cx="8895860" cy="883018"/>
          </a:xfrm>
        </p:grpSpPr>
        <p:cxnSp>
          <p:nvCxnSpPr>
            <p:cNvPr id="5122" name="Прямая соединительная линия 5121">
              <a:extLst>
                <a:ext uri="{FF2B5EF4-FFF2-40B4-BE49-F238E27FC236}">
                  <a16:creationId xmlns:a16="http://schemas.microsoft.com/office/drawing/2014/main" id="{CA109854-A149-0380-1C41-B14C5D137CFB}"/>
                </a:ext>
              </a:extLst>
            </p:cNvPr>
            <p:cNvCxnSpPr/>
            <p:nvPr/>
          </p:nvCxnSpPr>
          <p:spPr>
            <a:xfrm>
              <a:off x="819150" y="4518195"/>
              <a:ext cx="36680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01E47455-3300-BEE7-C45E-E23C289FC530}"/>
                </a:ext>
              </a:extLst>
            </p:cNvPr>
            <p:cNvSpPr/>
            <p:nvPr/>
          </p:nvSpPr>
          <p:spPr>
            <a:xfrm>
              <a:off x="1098565" y="4082062"/>
              <a:ext cx="8396196" cy="88301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1400" i="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Обеспечение доступа субъектов МСП и самозанятых к имущественной поддержке за счет формирования перечня государственного и муниципального имущества, свободного от прав третьих лиц, для предоставления его субъектам бизнеса на льготных условиях</a:t>
              </a:r>
              <a:endParaRPr lang="ru-RU" sz="1400" dirty="0"/>
            </a:p>
          </p:txBody>
        </p:sp>
        <p:sp>
          <p:nvSpPr>
            <p:cNvPr id="20" name="Шестиугольник 19">
              <a:extLst>
                <a:ext uri="{FF2B5EF4-FFF2-40B4-BE49-F238E27FC236}">
                  <a16:creationId xmlns:a16="http://schemas.microsoft.com/office/drawing/2014/main" id="{9A716556-7597-52DA-3385-B31290ECE27E}"/>
                </a:ext>
              </a:extLst>
            </p:cNvPr>
            <p:cNvSpPr/>
            <p:nvPr/>
          </p:nvSpPr>
          <p:spPr>
            <a:xfrm>
              <a:off x="598901" y="4375646"/>
              <a:ext cx="320213" cy="29126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5127" name="Группа 5126">
            <a:extLst>
              <a:ext uri="{FF2B5EF4-FFF2-40B4-BE49-F238E27FC236}">
                <a16:creationId xmlns:a16="http://schemas.microsoft.com/office/drawing/2014/main" id="{5ABAC745-1656-8B2B-F8C3-7EF81F0B14BA}"/>
              </a:ext>
            </a:extLst>
          </p:cNvPr>
          <p:cNvGrpSpPr/>
          <p:nvPr/>
        </p:nvGrpSpPr>
        <p:grpSpPr>
          <a:xfrm>
            <a:off x="598901" y="6085534"/>
            <a:ext cx="8895860" cy="418288"/>
            <a:chOff x="598901" y="6085534"/>
            <a:chExt cx="8895860" cy="418288"/>
          </a:xfrm>
        </p:grpSpPr>
        <p:cxnSp>
          <p:nvCxnSpPr>
            <p:cNvPr id="5126" name="Прямая соединительная линия 5125">
              <a:extLst>
                <a:ext uri="{FF2B5EF4-FFF2-40B4-BE49-F238E27FC236}">
                  <a16:creationId xmlns:a16="http://schemas.microsoft.com/office/drawing/2014/main" id="{8820C9CA-25C3-D109-FD79-9FE8C5340A27}"/>
                </a:ext>
              </a:extLst>
            </p:cNvPr>
            <p:cNvCxnSpPr/>
            <p:nvPr/>
          </p:nvCxnSpPr>
          <p:spPr>
            <a:xfrm>
              <a:off x="819150" y="6293326"/>
              <a:ext cx="36680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4566A614-7D3A-1D72-BB6D-3B4B7221F488}"/>
                </a:ext>
              </a:extLst>
            </p:cNvPr>
            <p:cNvSpPr/>
            <p:nvPr/>
          </p:nvSpPr>
          <p:spPr>
            <a:xfrm>
              <a:off x="1098565" y="6085534"/>
              <a:ext cx="8396196" cy="41828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1400" i="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Развитие новых направлений ведения бизнеса, туризм, креативная экономика</a:t>
              </a:r>
              <a:endParaRPr lang="ru-RU" sz="1400" dirty="0"/>
            </a:p>
          </p:txBody>
        </p:sp>
        <p:sp>
          <p:nvSpPr>
            <p:cNvPr id="24" name="Шестиугольник 23">
              <a:extLst>
                <a:ext uri="{FF2B5EF4-FFF2-40B4-BE49-F238E27FC236}">
                  <a16:creationId xmlns:a16="http://schemas.microsoft.com/office/drawing/2014/main" id="{9F4E3867-FCC1-5667-4CB6-64BD6B7756B2}"/>
                </a:ext>
              </a:extLst>
            </p:cNvPr>
            <p:cNvSpPr/>
            <p:nvPr/>
          </p:nvSpPr>
          <p:spPr>
            <a:xfrm>
              <a:off x="598901" y="6145145"/>
              <a:ext cx="320213" cy="29126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040304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739778" y="1852247"/>
            <a:ext cx="184731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215"/>
          </a:p>
        </p:txBody>
      </p:sp>
      <p:sp>
        <p:nvSpPr>
          <p:cNvPr id="5125" name="TextBox 10"/>
          <p:cNvSpPr txBox="1">
            <a:spLocks noChangeArrowheads="1"/>
          </p:cNvSpPr>
          <p:nvPr/>
        </p:nvSpPr>
        <p:spPr bwMode="auto">
          <a:xfrm>
            <a:off x="5783264" y="-791308"/>
            <a:ext cx="9842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215"/>
          </a:p>
        </p:txBody>
      </p:sp>
      <p:sp>
        <p:nvSpPr>
          <p:cNvPr id="12" name="Прямоугольник 11"/>
          <p:cNvSpPr/>
          <p:nvPr/>
        </p:nvSpPr>
        <p:spPr>
          <a:xfrm>
            <a:off x="5724341" y="3186008"/>
            <a:ext cx="3734167" cy="2435936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99E6CCF-6C41-5AFC-B44D-17E4F55B2651}"/>
              </a:ext>
            </a:extLst>
          </p:cNvPr>
          <p:cNvSpPr/>
          <p:nvPr/>
        </p:nvSpPr>
        <p:spPr>
          <a:xfrm>
            <a:off x="-24176" y="-16233"/>
            <a:ext cx="12192000" cy="26936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81E66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2969694-C41C-1112-3394-3164F1BD6549}"/>
              </a:ext>
            </a:extLst>
          </p:cNvPr>
          <p:cNvSpPr/>
          <p:nvPr/>
        </p:nvSpPr>
        <p:spPr>
          <a:xfrm>
            <a:off x="0" y="6629976"/>
            <a:ext cx="12192000" cy="26936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81E66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D196D54-6D98-413F-C7E6-0363E815E1EA}"/>
              </a:ext>
            </a:extLst>
          </p:cNvPr>
          <p:cNvSpPr/>
          <p:nvPr/>
        </p:nvSpPr>
        <p:spPr>
          <a:xfrm>
            <a:off x="0" y="6459523"/>
            <a:ext cx="419450" cy="43562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81E66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3E490B4-76BC-34CC-9B4E-0C6F0D7C4E29}"/>
              </a:ext>
            </a:extLst>
          </p:cNvPr>
          <p:cNvSpPr/>
          <p:nvPr/>
        </p:nvSpPr>
        <p:spPr>
          <a:xfrm>
            <a:off x="11774803" y="6451736"/>
            <a:ext cx="419450" cy="43562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81E66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23438FE-7CEC-520C-A3DB-753BEB41EA47}"/>
              </a:ext>
            </a:extLst>
          </p:cNvPr>
          <p:cNvSpPr/>
          <p:nvPr/>
        </p:nvSpPr>
        <p:spPr>
          <a:xfrm>
            <a:off x="-24177" y="-16233"/>
            <a:ext cx="441373" cy="43562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81E66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16F2DCE-FA48-4120-EAAA-498E7C98CE33}"/>
              </a:ext>
            </a:extLst>
          </p:cNvPr>
          <p:cNvSpPr/>
          <p:nvPr/>
        </p:nvSpPr>
        <p:spPr>
          <a:xfrm>
            <a:off x="11750627" y="-16234"/>
            <a:ext cx="441373" cy="43562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481E66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CEF8B7C-A815-ECBA-74C3-8E973185306B}"/>
              </a:ext>
            </a:extLst>
          </p:cNvPr>
          <p:cNvSpPr/>
          <p:nvPr/>
        </p:nvSpPr>
        <p:spPr>
          <a:xfrm>
            <a:off x="1449341" y="402214"/>
            <a:ext cx="7847148" cy="5693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100" b="1" cap="none" spc="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Поддержка малого и среднего бизнеса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DB6E6301-8B9D-1185-2904-CCF68CD9438C}"/>
              </a:ext>
            </a:extLst>
          </p:cNvPr>
          <p:cNvGrpSpPr/>
          <p:nvPr/>
        </p:nvGrpSpPr>
        <p:grpSpPr>
          <a:xfrm>
            <a:off x="5722993" y="1370600"/>
            <a:ext cx="3760197" cy="1320180"/>
            <a:chOff x="5935338" y="4465545"/>
            <a:chExt cx="3760197" cy="1320180"/>
          </a:xfrm>
        </p:grpSpPr>
        <p:sp>
          <p:nvSpPr>
            <p:cNvPr id="27" name="Скругленный прямоугольник 38">
              <a:extLst>
                <a:ext uri="{FF2B5EF4-FFF2-40B4-BE49-F238E27FC236}">
                  <a16:creationId xmlns:a16="http://schemas.microsoft.com/office/drawing/2014/main" id="{BA7720D5-4F26-83B8-C97F-57CDFA3C7DED}"/>
                </a:ext>
              </a:extLst>
            </p:cNvPr>
            <p:cNvSpPr/>
            <p:nvPr/>
          </p:nvSpPr>
          <p:spPr>
            <a:xfrm>
              <a:off x="7393873" y="4465545"/>
              <a:ext cx="653530" cy="65353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  <a:effectLst>
              <a:outerShdw blurRad="2540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8" name="Shape 2944">
              <a:extLst>
                <a:ext uri="{FF2B5EF4-FFF2-40B4-BE49-F238E27FC236}">
                  <a16:creationId xmlns:a16="http://schemas.microsoft.com/office/drawing/2014/main" id="{2DE24C90-638A-F349-4B3B-9217B518C622}"/>
                </a:ext>
              </a:extLst>
            </p:cNvPr>
            <p:cNvSpPr/>
            <p:nvPr/>
          </p:nvSpPr>
          <p:spPr>
            <a:xfrm>
              <a:off x="7550539" y="4622212"/>
              <a:ext cx="340198" cy="340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50" y="17620"/>
                  </a:moveTo>
                  <a:cubicBezTo>
                    <a:pt x="17270" y="17122"/>
                    <a:pt x="16604" y="16682"/>
                    <a:pt x="15855" y="16324"/>
                  </a:cubicBezTo>
                  <a:cubicBezTo>
                    <a:pt x="15868" y="16284"/>
                    <a:pt x="15882" y="16244"/>
                    <a:pt x="15896" y="16203"/>
                  </a:cubicBezTo>
                  <a:cubicBezTo>
                    <a:pt x="16131" y="15456"/>
                    <a:pt x="16320" y="14656"/>
                    <a:pt x="16454" y="13811"/>
                  </a:cubicBezTo>
                  <a:cubicBezTo>
                    <a:pt x="16471" y="13704"/>
                    <a:pt x="16484" y="13596"/>
                    <a:pt x="16499" y="13488"/>
                  </a:cubicBezTo>
                  <a:cubicBezTo>
                    <a:pt x="16544" y="13166"/>
                    <a:pt x="16581" y="12839"/>
                    <a:pt x="16610" y="12507"/>
                  </a:cubicBezTo>
                  <a:cubicBezTo>
                    <a:pt x="16621" y="12383"/>
                    <a:pt x="16632" y="12260"/>
                    <a:pt x="16641" y="12135"/>
                  </a:cubicBezTo>
                  <a:cubicBezTo>
                    <a:pt x="16660" y="11858"/>
                    <a:pt x="16664" y="11574"/>
                    <a:pt x="16673" y="11291"/>
                  </a:cubicBezTo>
                  <a:lnTo>
                    <a:pt x="20598" y="11291"/>
                  </a:lnTo>
                  <a:cubicBezTo>
                    <a:pt x="20476" y="13747"/>
                    <a:pt x="19450" y="15962"/>
                    <a:pt x="17850" y="17620"/>
                  </a:cubicBezTo>
                  <a:moveTo>
                    <a:pt x="13714" y="20178"/>
                  </a:moveTo>
                  <a:cubicBezTo>
                    <a:pt x="13925" y="19957"/>
                    <a:pt x="14127" y="19710"/>
                    <a:pt x="14321" y="19444"/>
                  </a:cubicBezTo>
                  <a:cubicBezTo>
                    <a:pt x="14339" y="19419"/>
                    <a:pt x="14357" y="19394"/>
                    <a:pt x="14375" y="19369"/>
                  </a:cubicBezTo>
                  <a:cubicBezTo>
                    <a:pt x="14764" y="18822"/>
                    <a:pt x="15116" y="18192"/>
                    <a:pt x="15420" y="17488"/>
                  </a:cubicBezTo>
                  <a:cubicBezTo>
                    <a:pt x="15436" y="17450"/>
                    <a:pt x="15451" y="17410"/>
                    <a:pt x="15467" y="17372"/>
                  </a:cubicBezTo>
                  <a:cubicBezTo>
                    <a:pt x="15485" y="17329"/>
                    <a:pt x="15499" y="17282"/>
                    <a:pt x="15517" y="17239"/>
                  </a:cubicBezTo>
                  <a:cubicBezTo>
                    <a:pt x="16123" y="17535"/>
                    <a:pt x="16665" y="17890"/>
                    <a:pt x="17142" y="18285"/>
                  </a:cubicBezTo>
                  <a:cubicBezTo>
                    <a:pt x="16149" y="19129"/>
                    <a:pt x="14989" y="19782"/>
                    <a:pt x="13714" y="20178"/>
                  </a:cubicBezTo>
                  <a:moveTo>
                    <a:pt x="11291" y="20569"/>
                  </a:moveTo>
                  <a:lnTo>
                    <a:pt x="11291" y="16221"/>
                  </a:lnTo>
                  <a:cubicBezTo>
                    <a:pt x="12498" y="16271"/>
                    <a:pt x="13638" y="16493"/>
                    <a:pt x="14652" y="16869"/>
                  </a:cubicBezTo>
                  <a:cubicBezTo>
                    <a:pt x="13850" y="18909"/>
                    <a:pt x="12654" y="20298"/>
                    <a:pt x="11291" y="20569"/>
                  </a:cubicBezTo>
                  <a:moveTo>
                    <a:pt x="11291" y="11291"/>
                  </a:moveTo>
                  <a:lnTo>
                    <a:pt x="15697" y="11291"/>
                  </a:lnTo>
                  <a:cubicBezTo>
                    <a:pt x="15655" y="12995"/>
                    <a:pt x="15392" y="14581"/>
                    <a:pt x="14971" y="15948"/>
                  </a:cubicBezTo>
                  <a:cubicBezTo>
                    <a:pt x="13855" y="15534"/>
                    <a:pt x="12608" y="15291"/>
                    <a:pt x="11291" y="15240"/>
                  </a:cubicBezTo>
                  <a:cubicBezTo>
                    <a:pt x="11291" y="15240"/>
                    <a:pt x="11291" y="11291"/>
                    <a:pt x="11291" y="11291"/>
                  </a:cubicBezTo>
                  <a:close/>
                  <a:moveTo>
                    <a:pt x="11291" y="6360"/>
                  </a:moveTo>
                  <a:cubicBezTo>
                    <a:pt x="12608" y="6309"/>
                    <a:pt x="13855" y="6066"/>
                    <a:pt x="14971" y="5652"/>
                  </a:cubicBezTo>
                  <a:cubicBezTo>
                    <a:pt x="15392" y="7019"/>
                    <a:pt x="15655" y="8605"/>
                    <a:pt x="15697" y="10309"/>
                  </a:cubicBezTo>
                  <a:lnTo>
                    <a:pt x="11291" y="10309"/>
                  </a:lnTo>
                  <a:cubicBezTo>
                    <a:pt x="11291" y="10309"/>
                    <a:pt x="11291" y="6360"/>
                    <a:pt x="11291" y="6360"/>
                  </a:cubicBezTo>
                  <a:close/>
                  <a:moveTo>
                    <a:pt x="11291" y="1031"/>
                  </a:moveTo>
                  <a:cubicBezTo>
                    <a:pt x="12654" y="1302"/>
                    <a:pt x="13850" y="2691"/>
                    <a:pt x="14652" y="4731"/>
                  </a:cubicBezTo>
                  <a:cubicBezTo>
                    <a:pt x="13638" y="5107"/>
                    <a:pt x="12498" y="5329"/>
                    <a:pt x="11291" y="5379"/>
                  </a:cubicBezTo>
                  <a:cubicBezTo>
                    <a:pt x="11291" y="5379"/>
                    <a:pt x="11291" y="1031"/>
                    <a:pt x="11291" y="1031"/>
                  </a:cubicBezTo>
                  <a:close/>
                  <a:moveTo>
                    <a:pt x="17142" y="3315"/>
                  </a:moveTo>
                  <a:cubicBezTo>
                    <a:pt x="16665" y="3711"/>
                    <a:pt x="16123" y="4065"/>
                    <a:pt x="15517" y="4361"/>
                  </a:cubicBezTo>
                  <a:cubicBezTo>
                    <a:pt x="15499" y="4318"/>
                    <a:pt x="15485" y="4271"/>
                    <a:pt x="15467" y="4229"/>
                  </a:cubicBezTo>
                  <a:cubicBezTo>
                    <a:pt x="15451" y="4190"/>
                    <a:pt x="15436" y="4151"/>
                    <a:pt x="15420" y="4112"/>
                  </a:cubicBezTo>
                  <a:cubicBezTo>
                    <a:pt x="15116" y="3408"/>
                    <a:pt x="14764" y="2778"/>
                    <a:pt x="14375" y="2231"/>
                  </a:cubicBezTo>
                  <a:cubicBezTo>
                    <a:pt x="14357" y="2206"/>
                    <a:pt x="14339" y="2181"/>
                    <a:pt x="14321" y="2156"/>
                  </a:cubicBezTo>
                  <a:cubicBezTo>
                    <a:pt x="14127" y="1890"/>
                    <a:pt x="13925" y="1643"/>
                    <a:pt x="13714" y="1422"/>
                  </a:cubicBezTo>
                  <a:cubicBezTo>
                    <a:pt x="14989" y="1818"/>
                    <a:pt x="16149" y="2471"/>
                    <a:pt x="17142" y="3315"/>
                  </a:cubicBezTo>
                  <a:moveTo>
                    <a:pt x="20598" y="10309"/>
                  </a:moveTo>
                  <a:lnTo>
                    <a:pt x="16673" y="10309"/>
                  </a:lnTo>
                  <a:cubicBezTo>
                    <a:pt x="16664" y="10027"/>
                    <a:pt x="16660" y="9742"/>
                    <a:pt x="16641" y="9465"/>
                  </a:cubicBezTo>
                  <a:cubicBezTo>
                    <a:pt x="16632" y="9340"/>
                    <a:pt x="16621" y="9217"/>
                    <a:pt x="16610" y="9093"/>
                  </a:cubicBezTo>
                  <a:cubicBezTo>
                    <a:pt x="16581" y="8761"/>
                    <a:pt x="16544" y="8434"/>
                    <a:pt x="16499" y="8112"/>
                  </a:cubicBezTo>
                  <a:cubicBezTo>
                    <a:pt x="16484" y="8005"/>
                    <a:pt x="16471" y="7896"/>
                    <a:pt x="16454" y="7789"/>
                  </a:cubicBezTo>
                  <a:cubicBezTo>
                    <a:pt x="16320" y="6944"/>
                    <a:pt x="16131" y="6144"/>
                    <a:pt x="15896" y="5397"/>
                  </a:cubicBezTo>
                  <a:cubicBezTo>
                    <a:pt x="15882" y="5357"/>
                    <a:pt x="15868" y="5317"/>
                    <a:pt x="15855" y="5276"/>
                  </a:cubicBezTo>
                  <a:cubicBezTo>
                    <a:pt x="16604" y="4918"/>
                    <a:pt x="17270" y="4478"/>
                    <a:pt x="17850" y="3981"/>
                  </a:cubicBezTo>
                  <a:cubicBezTo>
                    <a:pt x="19450" y="5638"/>
                    <a:pt x="20476" y="7853"/>
                    <a:pt x="20598" y="10309"/>
                  </a:cubicBezTo>
                  <a:moveTo>
                    <a:pt x="10309" y="5379"/>
                  </a:moveTo>
                  <a:cubicBezTo>
                    <a:pt x="9101" y="5329"/>
                    <a:pt x="7961" y="5107"/>
                    <a:pt x="6947" y="4731"/>
                  </a:cubicBezTo>
                  <a:cubicBezTo>
                    <a:pt x="7749" y="2691"/>
                    <a:pt x="8945" y="1302"/>
                    <a:pt x="10309" y="1031"/>
                  </a:cubicBezTo>
                  <a:cubicBezTo>
                    <a:pt x="10309" y="1031"/>
                    <a:pt x="10309" y="5379"/>
                    <a:pt x="10309" y="5379"/>
                  </a:cubicBezTo>
                  <a:close/>
                  <a:moveTo>
                    <a:pt x="10309" y="10309"/>
                  </a:moveTo>
                  <a:lnTo>
                    <a:pt x="5903" y="10309"/>
                  </a:lnTo>
                  <a:cubicBezTo>
                    <a:pt x="5945" y="8605"/>
                    <a:pt x="6207" y="7019"/>
                    <a:pt x="6629" y="5652"/>
                  </a:cubicBezTo>
                  <a:cubicBezTo>
                    <a:pt x="7745" y="6066"/>
                    <a:pt x="8991" y="6309"/>
                    <a:pt x="10309" y="6360"/>
                  </a:cubicBezTo>
                  <a:cubicBezTo>
                    <a:pt x="10309" y="6360"/>
                    <a:pt x="10309" y="10309"/>
                    <a:pt x="10309" y="10309"/>
                  </a:cubicBezTo>
                  <a:close/>
                  <a:moveTo>
                    <a:pt x="10309" y="15240"/>
                  </a:moveTo>
                  <a:cubicBezTo>
                    <a:pt x="8991" y="15291"/>
                    <a:pt x="7745" y="15534"/>
                    <a:pt x="6629" y="15948"/>
                  </a:cubicBezTo>
                  <a:cubicBezTo>
                    <a:pt x="6207" y="14581"/>
                    <a:pt x="5945" y="12995"/>
                    <a:pt x="5903" y="11291"/>
                  </a:cubicBezTo>
                  <a:lnTo>
                    <a:pt x="10309" y="11291"/>
                  </a:lnTo>
                  <a:cubicBezTo>
                    <a:pt x="10309" y="11291"/>
                    <a:pt x="10309" y="15240"/>
                    <a:pt x="10309" y="15240"/>
                  </a:cubicBezTo>
                  <a:close/>
                  <a:moveTo>
                    <a:pt x="10309" y="20569"/>
                  </a:moveTo>
                  <a:cubicBezTo>
                    <a:pt x="8945" y="20298"/>
                    <a:pt x="7749" y="18909"/>
                    <a:pt x="6947" y="16869"/>
                  </a:cubicBezTo>
                  <a:cubicBezTo>
                    <a:pt x="7961" y="16493"/>
                    <a:pt x="9101" y="16271"/>
                    <a:pt x="10309" y="16221"/>
                  </a:cubicBezTo>
                  <a:cubicBezTo>
                    <a:pt x="10309" y="16221"/>
                    <a:pt x="10309" y="20569"/>
                    <a:pt x="10309" y="20569"/>
                  </a:cubicBezTo>
                  <a:close/>
                  <a:moveTo>
                    <a:pt x="4458" y="18285"/>
                  </a:moveTo>
                  <a:cubicBezTo>
                    <a:pt x="4934" y="17890"/>
                    <a:pt x="5476" y="17535"/>
                    <a:pt x="6083" y="17239"/>
                  </a:cubicBezTo>
                  <a:cubicBezTo>
                    <a:pt x="6100" y="17282"/>
                    <a:pt x="6115" y="17329"/>
                    <a:pt x="6132" y="17372"/>
                  </a:cubicBezTo>
                  <a:cubicBezTo>
                    <a:pt x="6149" y="17410"/>
                    <a:pt x="6163" y="17450"/>
                    <a:pt x="6180" y="17488"/>
                  </a:cubicBezTo>
                  <a:cubicBezTo>
                    <a:pt x="6484" y="18192"/>
                    <a:pt x="6835" y="18822"/>
                    <a:pt x="7224" y="19369"/>
                  </a:cubicBezTo>
                  <a:cubicBezTo>
                    <a:pt x="7242" y="19394"/>
                    <a:pt x="7261" y="19419"/>
                    <a:pt x="7279" y="19444"/>
                  </a:cubicBezTo>
                  <a:cubicBezTo>
                    <a:pt x="7472" y="19710"/>
                    <a:pt x="7674" y="19957"/>
                    <a:pt x="7886" y="20178"/>
                  </a:cubicBezTo>
                  <a:cubicBezTo>
                    <a:pt x="6610" y="19782"/>
                    <a:pt x="5451" y="19129"/>
                    <a:pt x="4458" y="18285"/>
                  </a:cubicBezTo>
                  <a:moveTo>
                    <a:pt x="1002" y="11291"/>
                  </a:moveTo>
                  <a:lnTo>
                    <a:pt x="4927" y="11291"/>
                  </a:lnTo>
                  <a:cubicBezTo>
                    <a:pt x="4935" y="11574"/>
                    <a:pt x="4940" y="11858"/>
                    <a:pt x="4958" y="12135"/>
                  </a:cubicBezTo>
                  <a:cubicBezTo>
                    <a:pt x="4967" y="12260"/>
                    <a:pt x="4979" y="12383"/>
                    <a:pt x="4989" y="12507"/>
                  </a:cubicBezTo>
                  <a:cubicBezTo>
                    <a:pt x="5018" y="12839"/>
                    <a:pt x="5055" y="13166"/>
                    <a:pt x="5100" y="13488"/>
                  </a:cubicBezTo>
                  <a:cubicBezTo>
                    <a:pt x="5116" y="13596"/>
                    <a:pt x="5129" y="13704"/>
                    <a:pt x="5146" y="13811"/>
                  </a:cubicBezTo>
                  <a:cubicBezTo>
                    <a:pt x="5280" y="14656"/>
                    <a:pt x="5468" y="15456"/>
                    <a:pt x="5704" y="16203"/>
                  </a:cubicBezTo>
                  <a:cubicBezTo>
                    <a:pt x="5718" y="16244"/>
                    <a:pt x="5731" y="16284"/>
                    <a:pt x="5744" y="16324"/>
                  </a:cubicBezTo>
                  <a:cubicBezTo>
                    <a:pt x="4996" y="16682"/>
                    <a:pt x="4330" y="17122"/>
                    <a:pt x="3749" y="17620"/>
                  </a:cubicBezTo>
                  <a:cubicBezTo>
                    <a:pt x="2150" y="15962"/>
                    <a:pt x="1123" y="13747"/>
                    <a:pt x="1002" y="11291"/>
                  </a:cubicBezTo>
                  <a:moveTo>
                    <a:pt x="3749" y="3981"/>
                  </a:moveTo>
                  <a:cubicBezTo>
                    <a:pt x="4330" y="4478"/>
                    <a:pt x="4996" y="4918"/>
                    <a:pt x="5744" y="5276"/>
                  </a:cubicBezTo>
                  <a:cubicBezTo>
                    <a:pt x="5731" y="5317"/>
                    <a:pt x="5718" y="5357"/>
                    <a:pt x="5704" y="5397"/>
                  </a:cubicBezTo>
                  <a:cubicBezTo>
                    <a:pt x="5469" y="6144"/>
                    <a:pt x="5280" y="6944"/>
                    <a:pt x="5146" y="7789"/>
                  </a:cubicBezTo>
                  <a:cubicBezTo>
                    <a:pt x="5129" y="7896"/>
                    <a:pt x="5116" y="8005"/>
                    <a:pt x="5100" y="8112"/>
                  </a:cubicBezTo>
                  <a:cubicBezTo>
                    <a:pt x="5055" y="8434"/>
                    <a:pt x="5018" y="8761"/>
                    <a:pt x="4989" y="9093"/>
                  </a:cubicBezTo>
                  <a:cubicBezTo>
                    <a:pt x="4979" y="9217"/>
                    <a:pt x="4967" y="9340"/>
                    <a:pt x="4958" y="9465"/>
                  </a:cubicBezTo>
                  <a:cubicBezTo>
                    <a:pt x="4940" y="9742"/>
                    <a:pt x="4935" y="10027"/>
                    <a:pt x="4927" y="10309"/>
                  </a:cubicBezTo>
                  <a:lnTo>
                    <a:pt x="1002" y="10309"/>
                  </a:lnTo>
                  <a:cubicBezTo>
                    <a:pt x="1123" y="7853"/>
                    <a:pt x="2150" y="5638"/>
                    <a:pt x="3749" y="3981"/>
                  </a:cubicBezTo>
                  <a:moveTo>
                    <a:pt x="7886" y="1422"/>
                  </a:moveTo>
                  <a:cubicBezTo>
                    <a:pt x="7674" y="1643"/>
                    <a:pt x="7472" y="1890"/>
                    <a:pt x="7279" y="2156"/>
                  </a:cubicBezTo>
                  <a:cubicBezTo>
                    <a:pt x="7261" y="2181"/>
                    <a:pt x="7242" y="2206"/>
                    <a:pt x="7224" y="2231"/>
                  </a:cubicBezTo>
                  <a:cubicBezTo>
                    <a:pt x="6835" y="2778"/>
                    <a:pt x="6484" y="3408"/>
                    <a:pt x="6180" y="4112"/>
                  </a:cubicBezTo>
                  <a:cubicBezTo>
                    <a:pt x="6163" y="4151"/>
                    <a:pt x="6149" y="4190"/>
                    <a:pt x="6132" y="4229"/>
                  </a:cubicBezTo>
                  <a:cubicBezTo>
                    <a:pt x="6115" y="4271"/>
                    <a:pt x="6100" y="4318"/>
                    <a:pt x="6083" y="4361"/>
                  </a:cubicBezTo>
                  <a:cubicBezTo>
                    <a:pt x="5476" y="4065"/>
                    <a:pt x="4934" y="3711"/>
                    <a:pt x="4458" y="3315"/>
                  </a:cubicBezTo>
                  <a:cubicBezTo>
                    <a:pt x="5451" y="2471"/>
                    <a:pt x="6610" y="1818"/>
                    <a:pt x="7886" y="1422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latin typeface="Raleway" panose="020B0503030101060003" pitchFamily="34" charset="-52"/>
              </a:endParaRP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B1D0BB40-3BC4-0060-21CC-890740BCBC43}"/>
                </a:ext>
              </a:extLst>
            </p:cNvPr>
            <p:cNvSpPr/>
            <p:nvPr/>
          </p:nvSpPr>
          <p:spPr>
            <a:xfrm>
              <a:off x="5935338" y="5208195"/>
              <a:ext cx="3760197" cy="577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050" dirty="0">
                  <a:solidFill>
                    <a:schemeClr val="accent2">
                      <a:lumMod val="50000"/>
                    </a:schemeClr>
                  </a:solidFill>
                  <a:cs typeface="Arial" panose="020B0604020202020204" pitchFamily="34" charset="0"/>
                  <a:hlinkClick r:id="rId3"/>
                </a:rPr>
                <a:t>http://ozinki.sarmo.ru/</a:t>
              </a:r>
              <a:endParaRPr lang="ru-RU" sz="105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ru-RU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Размещена на официальном сайте Озинского МР</a:t>
              </a: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402E06D7-7123-B187-6D97-ACEED850EF74}"/>
              </a:ext>
            </a:extLst>
          </p:cNvPr>
          <p:cNvGrpSpPr/>
          <p:nvPr/>
        </p:nvGrpSpPr>
        <p:grpSpPr>
          <a:xfrm>
            <a:off x="1188308" y="1633232"/>
            <a:ext cx="4625644" cy="4189898"/>
            <a:chOff x="6331097" y="660558"/>
            <a:chExt cx="4625644" cy="4189898"/>
          </a:xfrm>
        </p:grpSpPr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CF284C6E-828F-AF6C-9A11-28CB03166499}"/>
                </a:ext>
              </a:extLst>
            </p:cNvPr>
            <p:cNvGrpSpPr/>
            <p:nvPr/>
          </p:nvGrpSpPr>
          <p:grpSpPr>
            <a:xfrm>
              <a:off x="6331097" y="660558"/>
              <a:ext cx="4625644" cy="522066"/>
              <a:chOff x="6331097" y="660558"/>
              <a:chExt cx="4625644" cy="522066"/>
            </a:xfrm>
          </p:grpSpPr>
          <p:sp>
            <p:nvSpPr>
              <p:cNvPr id="7184" name="Гипотеза = предположение, которое не имеет достаточных фактических подтверждений. Гипотезы могут быть о пользователях, о бизнесе, о продукте.…">
                <a:extLst>
                  <a:ext uri="{FF2B5EF4-FFF2-40B4-BE49-F238E27FC236}">
                    <a16:creationId xmlns:a16="http://schemas.microsoft.com/office/drawing/2014/main" id="{FDCA4B40-5500-3EF7-1CB2-DCB773BE51AE}"/>
                  </a:ext>
                </a:extLst>
              </p:cNvPr>
              <p:cNvSpPr txBox="1"/>
              <p:nvPr/>
            </p:nvSpPr>
            <p:spPr>
              <a:xfrm>
                <a:off x="7068414" y="737539"/>
                <a:ext cx="3888327" cy="36115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1671" tIns="41671" rIns="41671" bIns="41671">
                <a:spAutoFit/>
              </a:bodyPr>
              <a:lstStyle/>
              <a:p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Консультационная поддержка</a:t>
                </a:r>
              </a:p>
            </p:txBody>
          </p:sp>
          <p:sp>
            <p:nvSpPr>
              <p:cNvPr id="7185" name="Скругленный прямоугольник 54">
                <a:extLst>
                  <a:ext uri="{FF2B5EF4-FFF2-40B4-BE49-F238E27FC236}">
                    <a16:creationId xmlns:a16="http://schemas.microsoft.com/office/drawing/2014/main" id="{A9A34E2B-358D-BBDC-DE2F-FB0BBAA59DCF}"/>
                  </a:ext>
                </a:extLst>
              </p:cNvPr>
              <p:cNvSpPr/>
              <p:nvPr/>
            </p:nvSpPr>
            <p:spPr>
              <a:xfrm>
                <a:off x="6331097" y="660558"/>
                <a:ext cx="522066" cy="522066"/>
              </a:xfrm>
              <a:prstGeom prst="round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ru-RU" sz="2000" dirty="0">
                    <a:latin typeface="Bebas Neue Bold" panose="020B0606020202050201" pitchFamily="34" charset="-52"/>
                  </a:rPr>
                  <a:t>1</a:t>
                </a:r>
              </a:p>
            </p:txBody>
          </p:sp>
        </p:grpSp>
        <p:grpSp>
          <p:nvGrpSpPr>
            <p:cNvPr id="7168" name="Группа 7167">
              <a:extLst>
                <a:ext uri="{FF2B5EF4-FFF2-40B4-BE49-F238E27FC236}">
                  <a16:creationId xmlns:a16="http://schemas.microsoft.com/office/drawing/2014/main" id="{145F18E6-74ED-1D2E-F1C1-EA28E1E51D61}"/>
                </a:ext>
              </a:extLst>
            </p:cNvPr>
            <p:cNvGrpSpPr/>
            <p:nvPr/>
          </p:nvGrpSpPr>
          <p:grpSpPr>
            <a:xfrm>
              <a:off x="6331097" y="1577516"/>
              <a:ext cx="4625644" cy="522066"/>
              <a:chOff x="6331097" y="1376961"/>
              <a:chExt cx="4625644" cy="522066"/>
            </a:xfrm>
          </p:grpSpPr>
          <p:sp>
            <p:nvSpPr>
              <p:cNvPr id="7182" name="Скругленный прямоугольник 52">
                <a:extLst>
                  <a:ext uri="{FF2B5EF4-FFF2-40B4-BE49-F238E27FC236}">
                    <a16:creationId xmlns:a16="http://schemas.microsoft.com/office/drawing/2014/main" id="{7EB578E0-41F2-285D-DAEE-F900B6756D11}"/>
                  </a:ext>
                </a:extLst>
              </p:cNvPr>
              <p:cNvSpPr/>
              <p:nvPr/>
            </p:nvSpPr>
            <p:spPr>
              <a:xfrm>
                <a:off x="6331097" y="1376961"/>
                <a:ext cx="522066" cy="522066"/>
              </a:xfrm>
              <a:prstGeom prst="round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ru-RU" sz="2000" dirty="0">
                    <a:latin typeface="Bebas Neue Bold" panose="020B0606020202050201" pitchFamily="34" charset="-52"/>
                  </a:rPr>
                  <a:t>2</a:t>
                </a:r>
              </a:p>
            </p:txBody>
          </p:sp>
          <p:sp>
            <p:nvSpPr>
              <p:cNvPr id="7183" name="Гипотеза = предположение, которое не имеет достаточных фактических подтверждений. Гипотезы могут быть о пользователях, о бизнесе, о продукте.…">
                <a:extLst>
                  <a:ext uri="{FF2B5EF4-FFF2-40B4-BE49-F238E27FC236}">
                    <a16:creationId xmlns:a16="http://schemas.microsoft.com/office/drawing/2014/main" id="{77D12019-363B-E51D-C95D-BEA2BC8BDC3E}"/>
                  </a:ext>
                </a:extLst>
              </p:cNvPr>
              <p:cNvSpPr txBox="1"/>
              <p:nvPr/>
            </p:nvSpPr>
            <p:spPr>
              <a:xfrm>
                <a:off x="7068414" y="1453791"/>
                <a:ext cx="3888327" cy="33037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1671" tIns="41671" rIns="41671" bIns="41671">
                <a:spAutoFit/>
              </a:bodyPr>
              <a:lstStyle/>
              <a:p>
                <a:endPara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169" name="Группа 7168">
              <a:extLst>
                <a:ext uri="{FF2B5EF4-FFF2-40B4-BE49-F238E27FC236}">
                  <a16:creationId xmlns:a16="http://schemas.microsoft.com/office/drawing/2014/main" id="{5ACD8EA7-9FE4-4F62-F2E7-C6FE14EC703C}"/>
                </a:ext>
              </a:extLst>
            </p:cNvPr>
            <p:cNvGrpSpPr/>
            <p:nvPr/>
          </p:nvGrpSpPr>
          <p:grpSpPr>
            <a:xfrm>
              <a:off x="6331097" y="2494474"/>
              <a:ext cx="4625644" cy="522066"/>
              <a:chOff x="6331097" y="2093364"/>
              <a:chExt cx="4625644" cy="522066"/>
            </a:xfrm>
          </p:grpSpPr>
          <p:sp>
            <p:nvSpPr>
              <p:cNvPr id="7180" name="Скругленный прямоугольник 50">
                <a:extLst>
                  <a:ext uri="{FF2B5EF4-FFF2-40B4-BE49-F238E27FC236}">
                    <a16:creationId xmlns:a16="http://schemas.microsoft.com/office/drawing/2014/main" id="{7462D429-8049-AD18-BDEB-052112296510}"/>
                  </a:ext>
                </a:extLst>
              </p:cNvPr>
              <p:cNvSpPr/>
              <p:nvPr/>
            </p:nvSpPr>
            <p:spPr>
              <a:xfrm>
                <a:off x="6331097" y="2093364"/>
                <a:ext cx="522066" cy="522066"/>
              </a:xfrm>
              <a:prstGeom prst="round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ru-RU" sz="2000" dirty="0">
                    <a:latin typeface="Bebas Neue Bold" panose="020B0606020202050201" pitchFamily="34" charset="-52"/>
                  </a:rPr>
                  <a:t>3</a:t>
                </a:r>
              </a:p>
            </p:txBody>
          </p:sp>
          <p:sp>
            <p:nvSpPr>
              <p:cNvPr id="7181" name="Гипотеза = предположение, которое не имеет достаточных фактических подтверждений. Гипотезы могут быть о пользователях, о бизнесе, о продукте.…">
                <a:extLst>
                  <a:ext uri="{FF2B5EF4-FFF2-40B4-BE49-F238E27FC236}">
                    <a16:creationId xmlns:a16="http://schemas.microsoft.com/office/drawing/2014/main" id="{1FBD1914-7F7A-F263-5247-78E298A88510}"/>
                  </a:ext>
                </a:extLst>
              </p:cNvPr>
              <p:cNvSpPr txBox="1"/>
              <p:nvPr/>
            </p:nvSpPr>
            <p:spPr>
              <a:xfrm>
                <a:off x="7068414" y="2170043"/>
                <a:ext cx="3888327" cy="33037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1671" tIns="41671" rIns="41671" bIns="41671">
                <a:spAutoFit/>
              </a:bodyPr>
              <a:lstStyle/>
              <a:p>
                <a:endPara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170" name="Группа 7169">
              <a:extLst>
                <a:ext uri="{FF2B5EF4-FFF2-40B4-BE49-F238E27FC236}">
                  <a16:creationId xmlns:a16="http://schemas.microsoft.com/office/drawing/2014/main" id="{7AF7075E-C847-B2EE-4D68-12D4A656B568}"/>
                </a:ext>
              </a:extLst>
            </p:cNvPr>
            <p:cNvGrpSpPr/>
            <p:nvPr/>
          </p:nvGrpSpPr>
          <p:grpSpPr>
            <a:xfrm>
              <a:off x="6331097" y="3411432"/>
              <a:ext cx="4625644" cy="522066"/>
              <a:chOff x="6331097" y="2809767"/>
              <a:chExt cx="4625644" cy="522066"/>
            </a:xfrm>
          </p:grpSpPr>
          <p:sp>
            <p:nvSpPr>
              <p:cNvPr id="7178" name="Скругленный прямоугольник 48">
                <a:extLst>
                  <a:ext uri="{FF2B5EF4-FFF2-40B4-BE49-F238E27FC236}">
                    <a16:creationId xmlns:a16="http://schemas.microsoft.com/office/drawing/2014/main" id="{2968E379-90C8-CD20-0CD5-243B8123F11F}"/>
                  </a:ext>
                </a:extLst>
              </p:cNvPr>
              <p:cNvSpPr/>
              <p:nvPr/>
            </p:nvSpPr>
            <p:spPr>
              <a:xfrm>
                <a:off x="6331097" y="2809767"/>
                <a:ext cx="522066" cy="522066"/>
              </a:xfrm>
              <a:prstGeom prst="round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ru-RU" sz="2000" dirty="0">
                    <a:latin typeface="Bebas Neue Bold" panose="020B0606020202050201" pitchFamily="34" charset="-52"/>
                  </a:rPr>
                  <a:t>4</a:t>
                </a:r>
              </a:p>
            </p:txBody>
          </p:sp>
          <p:sp>
            <p:nvSpPr>
              <p:cNvPr id="7179" name="Гипотеза = предположение, которое не имеет достаточных фактических подтверждений. Гипотезы могут быть о пользователях, о бизнесе, о продукте.…">
                <a:extLst>
                  <a:ext uri="{FF2B5EF4-FFF2-40B4-BE49-F238E27FC236}">
                    <a16:creationId xmlns:a16="http://schemas.microsoft.com/office/drawing/2014/main" id="{5591DC48-948E-53AB-2CFD-3F42CF28882D}"/>
                  </a:ext>
                </a:extLst>
              </p:cNvPr>
              <p:cNvSpPr txBox="1"/>
              <p:nvPr/>
            </p:nvSpPr>
            <p:spPr>
              <a:xfrm>
                <a:off x="7068414" y="2829090"/>
                <a:ext cx="3888327" cy="36115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1671" tIns="41671" rIns="41671" bIns="41671">
                <a:spAutoFit/>
              </a:bodyPr>
              <a:lstStyle/>
              <a:p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Льготная ставка арендной платы </a:t>
                </a:r>
              </a:p>
            </p:txBody>
          </p:sp>
        </p:grpSp>
        <p:grpSp>
          <p:nvGrpSpPr>
            <p:cNvPr id="7172" name="Группа 7171">
              <a:extLst>
                <a:ext uri="{FF2B5EF4-FFF2-40B4-BE49-F238E27FC236}">
                  <a16:creationId xmlns:a16="http://schemas.microsoft.com/office/drawing/2014/main" id="{111E2FCF-7437-166A-6EBB-E165B98F7753}"/>
                </a:ext>
              </a:extLst>
            </p:cNvPr>
            <p:cNvGrpSpPr/>
            <p:nvPr/>
          </p:nvGrpSpPr>
          <p:grpSpPr>
            <a:xfrm>
              <a:off x="6331097" y="4328390"/>
              <a:ext cx="4594956" cy="522066"/>
              <a:chOff x="6331097" y="3526170"/>
              <a:chExt cx="4594956" cy="522066"/>
            </a:xfrm>
          </p:grpSpPr>
          <p:sp>
            <p:nvSpPr>
              <p:cNvPr id="7176" name="Скругленный прямоугольник 46">
                <a:extLst>
                  <a:ext uri="{FF2B5EF4-FFF2-40B4-BE49-F238E27FC236}">
                    <a16:creationId xmlns:a16="http://schemas.microsoft.com/office/drawing/2014/main" id="{0488C46E-29D6-5D17-D985-18C8B37456EF}"/>
                  </a:ext>
                </a:extLst>
              </p:cNvPr>
              <p:cNvSpPr/>
              <p:nvPr/>
            </p:nvSpPr>
            <p:spPr>
              <a:xfrm>
                <a:off x="6331097" y="3526170"/>
                <a:ext cx="522066" cy="522066"/>
              </a:xfrm>
              <a:prstGeom prst="round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ru-RU" sz="2000" dirty="0">
                    <a:latin typeface="Bebas Neue Bold" panose="020B0606020202050201" pitchFamily="34" charset="-52"/>
                  </a:rPr>
                  <a:t>5</a:t>
                </a:r>
              </a:p>
            </p:txBody>
          </p:sp>
          <p:sp>
            <p:nvSpPr>
              <p:cNvPr id="7177" name="Гипотеза = предположение, которое не имеет достаточных фактических подтверждений. Гипотезы могут быть о пользователях, о бизнесе, о продукте.…">
                <a:extLst>
                  <a:ext uri="{FF2B5EF4-FFF2-40B4-BE49-F238E27FC236}">
                    <a16:creationId xmlns:a16="http://schemas.microsoft.com/office/drawing/2014/main" id="{50DFDBCD-69A1-88EA-EF70-15B794A6E10E}"/>
                  </a:ext>
                </a:extLst>
              </p:cNvPr>
              <p:cNvSpPr txBox="1"/>
              <p:nvPr/>
            </p:nvSpPr>
            <p:spPr>
              <a:xfrm>
                <a:off x="7037726" y="3602546"/>
                <a:ext cx="3888327" cy="33037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1671" tIns="41671" rIns="41671" bIns="41671">
                <a:spAutoFit/>
              </a:bodyPr>
              <a:lstStyle/>
              <a:p>
                <a:endPara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186" name="Прямоугольник 7185">
            <a:extLst>
              <a:ext uri="{FF2B5EF4-FFF2-40B4-BE49-F238E27FC236}">
                <a16:creationId xmlns:a16="http://schemas.microsoft.com/office/drawing/2014/main" id="{AD6F7932-5E91-485F-2FCB-96DC207D4566}"/>
              </a:ext>
            </a:extLst>
          </p:cNvPr>
          <p:cNvSpPr/>
          <p:nvPr/>
        </p:nvSpPr>
        <p:spPr>
          <a:xfrm>
            <a:off x="5724288" y="3186008"/>
            <a:ext cx="3734220" cy="2435936"/>
          </a:xfrm>
          <a:prstGeom prst="rect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B94579-527B-E288-A20C-E50559102627}"/>
              </a:ext>
            </a:extLst>
          </p:cNvPr>
          <p:cNvSpPr txBox="1"/>
          <p:nvPr/>
        </p:nvSpPr>
        <p:spPr>
          <a:xfrm>
            <a:off x="1710374" y="3563268"/>
            <a:ext cx="6115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  Льготы по земельному налогу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368771-8A9F-06E8-C5B7-64EDD22CEB3A}"/>
              </a:ext>
            </a:extLst>
          </p:cNvPr>
          <p:cNvSpPr txBox="1"/>
          <p:nvPr/>
        </p:nvSpPr>
        <p:spPr>
          <a:xfrm>
            <a:off x="1874567" y="2637622"/>
            <a:ext cx="6115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Информационная поддержка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2DFC48B-7061-469B-9EA4-4128B6862FF4}"/>
              </a:ext>
            </a:extLst>
          </p:cNvPr>
          <p:cNvSpPr txBox="1"/>
          <p:nvPr/>
        </p:nvSpPr>
        <p:spPr>
          <a:xfrm>
            <a:off x="1925625" y="5377440"/>
            <a:ext cx="6117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Имущественная поддержка</a:t>
            </a:r>
          </a:p>
        </p:txBody>
      </p:sp>
    </p:spTree>
    <p:extLst>
      <p:ext uri="{BB962C8B-B14F-4D97-AF65-F5344CB8AC3E}">
        <p14:creationId xmlns:p14="http://schemas.microsoft.com/office/powerpoint/2010/main" val="19572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08CB6-1CF1-1597-2101-9697696AF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7">
            <a:extLst>
              <a:ext uri="{FF2B5EF4-FFF2-40B4-BE49-F238E27FC236}">
                <a16:creationId xmlns:a16="http://schemas.microsoft.com/office/drawing/2014/main" id="{CFAE3908-626E-A5D6-1D42-D0C01BE21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78" y="1852247"/>
            <a:ext cx="184731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215"/>
          </a:p>
        </p:txBody>
      </p:sp>
      <p:sp>
        <p:nvSpPr>
          <p:cNvPr id="5125" name="TextBox 10">
            <a:extLst>
              <a:ext uri="{FF2B5EF4-FFF2-40B4-BE49-F238E27FC236}">
                <a16:creationId xmlns:a16="http://schemas.microsoft.com/office/drawing/2014/main" id="{E4BD259D-F261-03F6-23E9-98802ACA7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3264" y="-791308"/>
            <a:ext cx="9842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215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775533A-FBAA-69BD-B0C1-4412FF1AB23F}"/>
              </a:ext>
            </a:extLst>
          </p:cNvPr>
          <p:cNvSpPr/>
          <p:nvPr/>
        </p:nvSpPr>
        <p:spPr>
          <a:xfrm>
            <a:off x="-24176" y="-16233"/>
            <a:ext cx="12192000" cy="26936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81E66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E398A8C-A201-D4A9-B337-A93A49BD611D}"/>
              </a:ext>
            </a:extLst>
          </p:cNvPr>
          <p:cNvSpPr/>
          <p:nvPr/>
        </p:nvSpPr>
        <p:spPr>
          <a:xfrm>
            <a:off x="0" y="6629976"/>
            <a:ext cx="12192000" cy="26936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81E66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71000D0-4F76-E8A8-979F-70B68F939B57}"/>
              </a:ext>
            </a:extLst>
          </p:cNvPr>
          <p:cNvSpPr/>
          <p:nvPr/>
        </p:nvSpPr>
        <p:spPr>
          <a:xfrm>
            <a:off x="0" y="6459523"/>
            <a:ext cx="419450" cy="43562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81E66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8375AC3-91E9-18AE-6117-35A3F3623E5F}"/>
              </a:ext>
            </a:extLst>
          </p:cNvPr>
          <p:cNvSpPr/>
          <p:nvPr/>
        </p:nvSpPr>
        <p:spPr>
          <a:xfrm>
            <a:off x="11774803" y="6451736"/>
            <a:ext cx="419450" cy="43562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81E66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B139587-6438-215A-6642-A91A020E215D}"/>
              </a:ext>
            </a:extLst>
          </p:cNvPr>
          <p:cNvSpPr/>
          <p:nvPr/>
        </p:nvSpPr>
        <p:spPr>
          <a:xfrm>
            <a:off x="-24177" y="-16233"/>
            <a:ext cx="441373" cy="43562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81E66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BA04BC4-D617-119A-0463-13932E3612B9}"/>
              </a:ext>
            </a:extLst>
          </p:cNvPr>
          <p:cNvSpPr/>
          <p:nvPr/>
        </p:nvSpPr>
        <p:spPr>
          <a:xfrm>
            <a:off x="11750627" y="-16234"/>
            <a:ext cx="441373" cy="435625"/>
          </a:xfrm>
          <a:prstGeom prst="rect">
            <a:avLst/>
          </a:prstGeom>
          <a:solidFill>
            <a:srgbClr val="1B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481E66"/>
              </a:solidFill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17C1FAB-F88D-42CA-DA2E-D52884992CCC}"/>
              </a:ext>
            </a:extLst>
          </p:cNvPr>
          <p:cNvCxnSpPr>
            <a:cxnSpLocks/>
          </p:cNvCxnSpPr>
          <p:nvPr/>
        </p:nvCxnSpPr>
        <p:spPr>
          <a:xfrm flipV="1">
            <a:off x="2638526" y="2346651"/>
            <a:ext cx="799753" cy="931001"/>
          </a:xfrm>
          <a:prstGeom prst="line">
            <a:avLst/>
          </a:prstGeom>
          <a:ln w="12700" cap="rnd">
            <a:solidFill>
              <a:srgbClr val="486113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25CD47C-F46D-9091-FDC7-A9341909FA61}"/>
              </a:ext>
            </a:extLst>
          </p:cNvPr>
          <p:cNvCxnSpPr>
            <a:cxnSpLocks/>
          </p:cNvCxnSpPr>
          <p:nvPr/>
        </p:nvCxnSpPr>
        <p:spPr>
          <a:xfrm flipV="1">
            <a:off x="5080022" y="2337852"/>
            <a:ext cx="0" cy="1879600"/>
          </a:xfrm>
          <a:prstGeom prst="line">
            <a:avLst/>
          </a:prstGeom>
          <a:ln w="12700" cap="rnd">
            <a:solidFill>
              <a:srgbClr val="486113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D43E7B0-9700-BE8D-121C-6BA7ACA1BE33}"/>
              </a:ext>
            </a:extLst>
          </p:cNvPr>
          <p:cNvCxnSpPr>
            <a:cxnSpLocks/>
          </p:cNvCxnSpPr>
          <p:nvPr/>
        </p:nvCxnSpPr>
        <p:spPr>
          <a:xfrm flipH="1" flipV="1">
            <a:off x="6410019" y="2235030"/>
            <a:ext cx="1395303" cy="878560"/>
          </a:xfrm>
          <a:prstGeom prst="line">
            <a:avLst/>
          </a:prstGeom>
          <a:ln w="12700" cap="rnd">
            <a:solidFill>
              <a:srgbClr val="486113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4DE9E76-F564-06A3-20B3-2D0FC7FFF855}"/>
              </a:ext>
            </a:extLst>
          </p:cNvPr>
          <p:cNvGrpSpPr/>
          <p:nvPr/>
        </p:nvGrpSpPr>
        <p:grpSpPr>
          <a:xfrm>
            <a:off x="424078" y="3377148"/>
            <a:ext cx="2666617" cy="2827676"/>
            <a:chOff x="624728" y="2380826"/>
            <a:chExt cx="2666617" cy="2827676"/>
          </a:xfrm>
        </p:grpSpPr>
        <p:sp>
          <p:nvSpPr>
            <p:cNvPr id="16" name="Скругленный прямоугольник 112">
              <a:extLst>
                <a:ext uri="{FF2B5EF4-FFF2-40B4-BE49-F238E27FC236}">
                  <a16:creationId xmlns:a16="http://schemas.microsoft.com/office/drawing/2014/main" id="{1D63D564-EAF9-3CF5-846C-7AA39027D312}"/>
                </a:ext>
              </a:extLst>
            </p:cNvPr>
            <p:cNvSpPr/>
            <p:nvPr/>
          </p:nvSpPr>
          <p:spPr>
            <a:xfrm>
              <a:off x="624728" y="2380826"/>
              <a:ext cx="2666617" cy="2532299"/>
            </a:xfrm>
            <a:prstGeom prst="roundRect">
              <a:avLst>
                <a:gd name="adj" fmla="val 10409"/>
              </a:avLst>
            </a:prstGeom>
            <a:solidFill>
              <a:schemeClr val="bg1"/>
            </a:solidFill>
            <a:ln w="38100">
              <a:noFill/>
            </a:ln>
            <a:effectLst>
              <a:outerShdw blurRad="3175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4CDDBF8F-7002-D3B4-8CAD-68D39C89563D}"/>
                </a:ext>
              </a:extLst>
            </p:cNvPr>
            <p:cNvSpPr/>
            <p:nvPr/>
          </p:nvSpPr>
          <p:spPr>
            <a:xfrm>
              <a:off x="944733" y="2623179"/>
              <a:ext cx="2125368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cs typeface="Arial" panose="020B0604020202020204" pitchFamily="34" charset="0"/>
                </a:rPr>
                <a:t>Льготы по земельному налогу </a:t>
              </a:r>
              <a:r>
                <a:rPr lang="ru-RU" sz="1400" b="1" dirty="0">
                  <a:cs typeface="Arial" panose="020B0604020202020204" pitchFamily="34" charset="0"/>
                </a:rPr>
                <a:t>(</a:t>
              </a:r>
              <a:r>
                <a:rPr lang="ru-RU" sz="1400" kern="150" spc="-5" dirty="0"/>
                <a:t>5 налоговых периодов, с момента отражения производственных капитальных вложений в бухгалтерском балансе организации-налогоплательщика)</a:t>
              </a:r>
              <a:endParaRPr lang="ru-RU" sz="1400" kern="1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algn="ctr"/>
              <a:endParaRPr lang="ru-RU" sz="16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FE759E02-3BC2-F4FE-E0D9-4BC4C3D6DBE2}"/>
              </a:ext>
            </a:extLst>
          </p:cNvPr>
          <p:cNvGrpSpPr/>
          <p:nvPr/>
        </p:nvGrpSpPr>
        <p:grpSpPr>
          <a:xfrm>
            <a:off x="3746714" y="4813616"/>
            <a:ext cx="2666617" cy="1095831"/>
            <a:chOff x="693420" y="2420247"/>
            <a:chExt cx="2666617" cy="1095831"/>
          </a:xfrm>
        </p:grpSpPr>
        <p:sp>
          <p:nvSpPr>
            <p:cNvPr id="19" name="Скругленный прямоугольник 115">
              <a:extLst>
                <a:ext uri="{FF2B5EF4-FFF2-40B4-BE49-F238E27FC236}">
                  <a16:creationId xmlns:a16="http://schemas.microsoft.com/office/drawing/2014/main" id="{50A58F31-0090-7938-85EA-9B3795542887}"/>
                </a:ext>
              </a:extLst>
            </p:cNvPr>
            <p:cNvSpPr/>
            <p:nvPr/>
          </p:nvSpPr>
          <p:spPr>
            <a:xfrm>
              <a:off x="693420" y="2420247"/>
              <a:ext cx="2666617" cy="1095831"/>
            </a:xfrm>
            <a:prstGeom prst="roundRect">
              <a:avLst>
                <a:gd name="adj" fmla="val 10409"/>
              </a:avLst>
            </a:prstGeom>
            <a:solidFill>
              <a:schemeClr val="bg1"/>
            </a:solidFill>
            <a:ln w="38100">
              <a:noFill/>
            </a:ln>
            <a:effectLst>
              <a:outerShdw blurRad="3175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л</a:t>
              </a: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A2D14578-7697-31B7-90B9-835E45B52A9D}"/>
                </a:ext>
              </a:extLst>
            </p:cNvPr>
            <p:cNvSpPr/>
            <p:nvPr/>
          </p:nvSpPr>
          <p:spPr>
            <a:xfrm>
              <a:off x="864678" y="2567469"/>
              <a:ext cx="23241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Льготная ставка арендной платы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B74B56CB-58A3-9D79-DEE7-4182E6691B97}"/>
              </a:ext>
            </a:extLst>
          </p:cNvPr>
          <p:cNvGrpSpPr/>
          <p:nvPr/>
        </p:nvGrpSpPr>
        <p:grpSpPr>
          <a:xfrm>
            <a:off x="7699304" y="3418463"/>
            <a:ext cx="2666617" cy="2585322"/>
            <a:chOff x="2983902" y="1176091"/>
            <a:chExt cx="2666617" cy="1660764"/>
          </a:xfrm>
        </p:grpSpPr>
        <p:sp>
          <p:nvSpPr>
            <p:cNvPr id="22" name="Скругленный прямоугольник 118">
              <a:extLst>
                <a:ext uri="{FF2B5EF4-FFF2-40B4-BE49-F238E27FC236}">
                  <a16:creationId xmlns:a16="http://schemas.microsoft.com/office/drawing/2014/main" id="{F4270DAF-4AD0-3EFF-97EC-62284637DF5A}"/>
                </a:ext>
              </a:extLst>
            </p:cNvPr>
            <p:cNvSpPr/>
            <p:nvPr/>
          </p:nvSpPr>
          <p:spPr>
            <a:xfrm>
              <a:off x="2983902" y="1176091"/>
              <a:ext cx="2666617" cy="1095831"/>
            </a:xfrm>
            <a:prstGeom prst="roundRect">
              <a:avLst>
                <a:gd name="adj" fmla="val 10409"/>
              </a:avLst>
            </a:prstGeom>
            <a:solidFill>
              <a:schemeClr val="bg1"/>
            </a:solidFill>
            <a:ln w="38100">
              <a:noFill/>
            </a:ln>
            <a:effectLst>
              <a:outerShdw blurRad="3175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FA384AB3-3831-F6E6-A014-4D3BF1DBD5D5}"/>
                </a:ext>
              </a:extLst>
            </p:cNvPr>
            <p:cNvSpPr/>
            <p:nvPr/>
          </p:nvSpPr>
          <p:spPr>
            <a:xfrm>
              <a:off x="3192756" y="1390305"/>
              <a:ext cx="2354927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cs typeface="Arial" panose="020B0604020202020204" pitchFamily="34" charset="0"/>
                </a:rPr>
                <a:t>Имущественная поддержка </a:t>
              </a:r>
              <a:r>
                <a:rPr lang="ru-RU" sz="1400" dirty="0">
                  <a:cs typeface="Arial" panose="020B0604020202020204" pitchFamily="34" charset="0"/>
                </a:rPr>
                <a:t>(сформирован перечень муниципального имущества, состоящий из 15 ОКС и ЗУ)</a:t>
              </a:r>
            </a:p>
          </p:txBody>
        </p:sp>
      </p:grpSp>
      <p:sp>
        <p:nvSpPr>
          <p:cNvPr id="7188" name="Скругленный прямоугольник 121">
            <a:extLst>
              <a:ext uri="{FF2B5EF4-FFF2-40B4-BE49-F238E27FC236}">
                <a16:creationId xmlns:a16="http://schemas.microsoft.com/office/drawing/2014/main" id="{53E30274-2D98-4BDE-A22E-A9A29ED4872A}"/>
              </a:ext>
            </a:extLst>
          </p:cNvPr>
          <p:cNvSpPr/>
          <p:nvPr/>
        </p:nvSpPr>
        <p:spPr>
          <a:xfrm>
            <a:off x="1647650" y="758333"/>
            <a:ext cx="7258050" cy="1055912"/>
          </a:xfrm>
          <a:prstGeom prst="roundRect">
            <a:avLst>
              <a:gd name="adj" fmla="val 10409"/>
            </a:avLst>
          </a:prstGeom>
          <a:solidFill>
            <a:schemeClr val="bg1"/>
          </a:solidFill>
          <a:ln w="38100">
            <a:noFill/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Гипотеза = предположение, которое не имеет достаточных фактических подтверждений. Гипотезы могут быть о пользователях, о бизнесе, о продукте.…">
            <a:extLst>
              <a:ext uri="{FF2B5EF4-FFF2-40B4-BE49-F238E27FC236}">
                <a16:creationId xmlns:a16="http://schemas.microsoft.com/office/drawing/2014/main" id="{1EF61FF8-C588-6283-285C-49FBAF0D37DD}"/>
              </a:ext>
            </a:extLst>
          </p:cNvPr>
          <p:cNvSpPr txBox="1"/>
          <p:nvPr/>
        </p:nvSpPr>
        <p:spPr>
          <a:xfrm>
            <a:off x="2460742" y="727413"/>
            <a:ext cx="6444958" cy="1007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1671" tIns="41671" rIns="41671" bIns="41671">
            <a:spAutoFit/>
          </a:bodyPr>
          <a:lstStyle/>
          <a:p>
            <a:pPr algn="ctr"/>
            <a:r>
              <a:rPr lang="ru-RU" sz="2000" b="1" dirty="0">
                <a:cs typeface="Arial" panose="020B0604020202020204" pitchFamily="34" charset="0"/>
              </a:rPr>
              <a:t>Поддержка потенциальных инвесторов  </a:t>
            </a:r>
          </a:p>
          <a:p>
            <a:pPr algn="ctr"/>
            <a:r>
              <a:rPr lang="ru-RU" sz="2000" b="1" dirty="0">
                <a:cs typeface="Arial" panose="020B0604020202020204" pitchFamily="34" charset="0"/>
              </a:rPr>
              <a:t>на территории </a:t>
            </a:r>
          </a:p>
          <a:p>
            <a:pPr algn="ctr"/>
            <a:r>
              <a:rPr lang="ru-RU" sz="2000" b="1" dirty="0">
                <a:cs typeface="Arial" panose="020B0604020202020204" pitchFamily="34" charset="0"/>
              </a:rPr>
              <a:t>Озинского муниципального района</a:t>
            </a:r>
            <a:endParaRPr lang="ru-RU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73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13636</TotalTime>
  <Words>674</Words>
  <Application>Microsoft Office PowerPoint</Application>
  <PresentationFormat>Широкоэкранный</PresentationFormat>
  <Paragraphs>100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微软雅黑</vt:lpstr>
      <vt:lpstr>Arial</vt:lpstr>
      <vt:lpstr>Bebas Neue Bold</vt:lpstr>
      <vt:lpstr>Calibri</vt:lpstr>
      <vt:lpstr>PT Astra Serif</vt:lpstr>
      <vt:lpstr>Raleway</vt:lpstr>
      <vt:lpstr>Roboto Black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Лауреаты конкурсов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</dc:title>
  <dc:creator>ИТО</dc:creator>
  <cp:lastModifiedBy>User</cp:lastModifiedBy>
  <cp:revision>1573</cp:revision>
  <cp:lastPrinted>2025-05-22T06:04:45Z</cp:lastPrinted>
  <dcterms:created xsi:type="dcterms:W3CDTF">2019-02-28T06:54:07Z</dcterms:created>
  <dcterms:modified xsi:type="dcterms:W3CDTF">2026-03-05T09:49:19Z</dcterms:modified>
</cp:coreProperties>
</file>